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</p:sldMasterIdLst>
  <p:notesMasterIdLst>
    <p:notesMasterId r:id="rId48"/>
  </p:notesMasterIdLst>
  <p:handoutMasterIdLst>
    <p:handoutMasterId r:id="rId49"/>
  </p:handoutMasterIdLst>
  <p:sldIdLst>
    <p:sldId id="260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2" r:id="rId13"/>
    <p:sldId id="330" r:id="rId14"/>
    <p:sldId id="331" r:id="rId15"/>
    <p:sldId id="336" r:id="rId16"/>
    <p:sldId id="337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8" r:id="rId34"/>
    <p:sldId id="359" r:id="rId35"/>
    <p:sldId id="356" r:id="rId36"/>
    <p:sldId id="357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5B894-6D1B-447D-B8FD-4A8315A340D4}" v="144" dt="2021-01-21T10:31:23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4120" autoAdjust="0"/>
  </p:normalViewPr>
  <p:slideViewPr>
    <p:cSldViewPr snapToGrid="0" snapToObjects="1">
      <p:cViewPr varScale="1">
        <p:scale>
          <a:sx n="110" d="100"/>
          <a:sy n="110" d="100"/>
        </p:scale>
        <p:origin x="570" y="102"/>
      </p:cViewPr>
      <p:guideLst>
        <p:guide orient="horz" pos="1729"/>
        <p:guide pos="4363"/>
        <p:guide orient="horz" pos="2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21/01/2021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21/01/2021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 dirty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 dirty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490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MSIPCMContentMarking" descr="{&quot;HashCode&quot;:-980460767,&quot;Placement&quot;:&quot;Header&quot;}">
            <a:extLst>
              <a:ext uri="{FF2B5EF4-FFF2-40B4-BE49-F238E27FC236}">
                <a16:creationId xmlns:a16="http://schemas.microsoft.com/office/drawing/2014/main" id="{622650E2-CAD1-446B-B10A-E434D1A3583A}"/>
              </a:ext>
            </a:extLst>
          </p:cNvPr>
          <p:cNvSpPr txBox="1"/>
          <p:nvPr userDrawn="1"/>
        </p:nvSpPr>
        <p:spPr>
          <a:xfrm>
            <a:off x="10002555" y="0"/>
            <a:ext cx="2189445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FF8C00"/>
                </a:solidFill>
                <a:latin typeface="Calibri" panose="020F0502020204030204" pitchFamily="34" charset="0"/>
              </a:rPr>
              <a:t>CONFIDENTIAL &amp; RESTRICTED</a:t>
            </a:r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3" r:id="rId6"/>
    <p:sldLayoutId id="2147483763" r:id="rId7"/>
    <p:sldLayoutId id="2147483824" r:id="rId8"/>
    <p:sldLayoutId id="2147483825" r:id="rId9"/>
    <p:sldLayoutId id="2147483765" r:id="rId10"/>
    <p:sldLayoutId id="2147483827" r:id="rId11"/>
    <p:sldLayoutId id="2147483828" r:id="rId12"/>
    <p:sldLayoutId id="2147483829" r:id="rId13"/>
    <p:sldLayoutId id="2147483830" r:id="rId14"/>
    <p:sldLayoutId id="2147483749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15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10" Type="http://schemas.openxmlformats.org/officeDocument/2006/relationships/image" Target="../media/image38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4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5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1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92DE-1024-4725-BF10-DA1895EB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Novels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3AC07-F14E-4E2B-8F23-C54469860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Bootstrapping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2B2EC-91D7-45B3-AB61-D269BD8B79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Giovanni GATTI PINHEIRO</a:t>
            </a:r>
          </a:p>
          <a:p>
            <a:r>
              <a:rPr lang="en-US" dirty="0"/>
              <a:t>October, 11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  <a:p>
            <a:r>
              <a:rPr lang="en-US" dirty="0"/>
              <a:t>AIR-REV-DPI-MLS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5AC2-A3A0-480D-B9AE-888CB5DEE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82494A-1E76-4346-B2B4-6D31DBF7649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1" r="9153"/>
          <a:stretch/>
        </p:blipFill>
        <p:spPr>
          <a:xfrm>
            <a:off x="-6547" y="1083183"/>
            <a:ext cx="4999609" cy="5774817"/>
          </a:xfrm>
        </p:spPr>
      </p:pic>
    </p:spTree>
    <p:extLst>
      <p:ext uri="{BB962C8B-B14F-4D97-AF65-F5344CB8AC3E}">
        <p14:creationId xmlns:p14="http://schemas.microsoft.com/office/powerpoint/2010/main" val="163580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47A2A-87EF-4AA1-B952-8A226B92E7CB}"/>
              </a:ext>
            </a:extLst>
          </p:cNvPr>
          <p:cNvCxnSpPr/>
          <p:nvPr/>
        </p:nvCxnSpPr>
        <p:spPr>
          <a:xfrm flipH="1">
            <a:off x="9698782" y="233695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90496-B6DF-4B88-ACD4-3E08F6759AAF}"/>
              </a:ext>
            </a:extLst>
          </p:cNvPr>
          <p:cNvCxnSpPr>
            <a:cxnSpLocks/>
          </p:cNvCxnSpPr>
          <p:nvPr/>
        </p:nvCxnSpPr>
        <p:spPr>
          <a:xfrm flipH="1">
            <a:off x="10553273" y="2336957"/>
            <a:ext cx="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4B5DFA-FA07-410D-9EA5-B502EF9A9E2B}"/>
              </a:ext>
            </a:extLst>
          </p:cNvPr>
          <p:cNvCxnSpPr>
            <a:cxnSpLocks/>
          </p:cNvCxnSpPr>
          <p:nvPr/>
        </p:nvCxnSpPr>
        <p:spPr>
          <a:xfrm>
            <a:off x="10538736" y="233695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8A55A84-4D99-441D-8991-DA72659833B4}"/>
              </a:ext>
            </a:extLst>
          </p:cNvPr>
          <p:cNvSpPr/>
          <p:nvPr/>
        </p:nvSpPr>
        <p:spPr>
          <a:xfrm>
            <a:off x="9622441" y="273765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F20D3-33D5-45C9-B696-2C0D9723A869}"/>
              </a:ext>
            </a:extLst>
          </p:cNvPr>
          <p:cNvSpPr/>
          <p:nvPr/>
        </p:nvSpPr>
        <p:spPr>
          <a:xfrm>
            <a:off x="10482312" y="2727942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338155-D392-4C29-921C-405E2A0BF129}"/>
              </a:ext>
            </a:extLst>
          </p:cNvPr>
          <p:cNvSpPr/>
          <p:nvPr/>
        </p:nvSpPr>
        <p:spPr>
          <a:xfrm>
            <a:off x="11282432" y="272066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/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blipFill>
                <a:blip r:embed="rId6"/>
                <a:stretch>
                  <a:fillRect l="-2451" t="-2222" r="-63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C6B23-48B0-46F2-A233-1B6A4B688492}"/>
              </a:ext>
            </a:extLst>
          </p:cNvPr>
          <p:cNvCxnSpPr>
            <a:cxnSpLocks/>
          </p:cNvCxnSpPr>
          <p:nvPr/>
        </p:nvCxnSpPr>
        <p:spPr>
          <a:xfrm>
            <a:off x="909907" y="4143827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7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51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47A2A-87EF-4AA1-B952-8A226B92E7CB}"/>
              </a:ext>
            </a:extLst>
          </p:cNvPr>
          <p:cNvCxnSpPr/>
          <p:nvPr/>
        </p:nvCxnSpPr>
        <p:spPr>
          <a:xfrm flipH="1">
            <a:off x="9698782" y="233695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90496-B6DF-4B88-ACD4-3E08F6759AAF}"/>
              </a:ext>
            </a:extLst>
          </p:cNvPr>
          <p:cNvCxnSpPr>
            <a:cxnSpLocks/>
          </p:cNvCxnSpPr>
          <p:nvPr/>
        </p:nvCxnSpPr>
        <p:spPr>
          <a:xfrm flipH="1">
            <a:off x="10553273" y="233695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4B5DFA-FA07-410D-9EA5-B502EF9A9E2B}"/>
              </a:ext>
            </a:extLst>
          </p:cNvPr>
          <p:cNvCxnSpPr>
            <a:cxnSpLocks/>
          </p:cNvCxnSpPr>
          <p:nvPr/>
        </p:nvCxnSpPr>
        <p:spPr>
          <a:xfrm>
            <a:off x="10538736" y="233695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8A55A84-4D99-441D-8991-DA72659833B4}"/>
              </a:ext>
            </a:extLst>
          </p:cNvPr>
          <p:cNvSpPr/>
          <p:nvPr/>
        </p:nvSpPr>
        <p:spPr>
          <a:xfrm>
            <a:off x="9622441" y="273765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F20D3-33D5-45C9-B696-2C0D9723A869}"/>
              </a:ext>
            </a:extLst>
          </p:cNvPr>
          <p:cNvSpPr/>
          <p:nvPr/>
        </p:nvSpPr>
        <p:spPr>
          <a:xfrm>
            <a:off x="10482312" y="27279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338155-D392-4C29-921C-405E2A0BF129}"/>
              </a:ext>
            </a:extLst>
          </p:cNvPr>
          <p:cNvSpPr/>
          <p:nvPr/>
        </p:nvSpPr>
        <p:spPr>
          <a:xfrm>
            <a:off x="11282432" y="272066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/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blipFill>
                <a:blip r:embed="rId6"/>
                <a:stretch>
                  <a:fillRect l="-2451" t="-2222" r="-63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C65D89-9B33-4A88-87CB-3A864733A95A}"/>
              </a:ext>
            </a:extLst>
          </p:cNvPr>
          <p:cNvCxnSpPr>
            <a:cxnSpLocks/>
          </p:cNvCxnSpPr>
          <p:nvPr/>
        </p:nvCxnSpPr>
        <p:spPr>
          <a:xfrm flipH="1">
            <a:off x="10552723" y="28689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C6B23-48B0-46F2-A233-1B6A4B688492}"/>
              </a:ext>
            </a:extLst>
          </p:cNvPr>
          <p:cNvCxnSpPr>
            <a:cxnSpLocks/>
          </p:cNvCxnSpPr>
          <p:nvPr/>
        </p:nvCxnSpPr>
        <p:spPr>
          <a:xfrm>
            <a:off x="645214" y="5162497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/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  <a:blipFill>
                <a:blip r:embed="rId7"/>
                <a:stretch>
                  <a:fillRect l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C89EA6-9F79-463E-9FAE-31D204793516}"/>
              </a:ext>
            </a:extLst>
          </p:cNvPr>
          <p:cNvCxnSpPr/>
          <p:nvPr/>
        </p:nvCxnSpPr>
        <p:spPr>
          <a:xfrm flipH="1">
            <a:off x="9717369" y="4450531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1DE0FC-72ED-479A-9DBE-8F71116B5756}"/>
              </a:ext>
            </a:extLst>
          </p:cNvPr>
          <p:cNvCxnSpPr>
            <a:cxnSpLocks/>
          </p:cNvCxnSpPr>
          <p:nvPr/>
        </p:nvCxnSpPr>
        <p:spPr>
          <a:xfrm flipH="1">
            <a:off x="10571860" y="4450531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5B198E-DCBF-4214-926F-01EE3DD56F61}"/>
              </a:ext>
            </a:extLst>
          </p:cNvPr>
          <p:cNvCxnSpPr>
            <a:cxnSpLocks/>
          </p:cNvCxnSpPr>
          <p:nvPr/>
        </p:nvCxnSpPr>
        <p:spPr>
          <a:xfrm>
            <a:off x="10557323" y="4450531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0EC9D77-D822-4D62-81A2-77F198D2FD86}"/>
              </a:ext>
            </a:extLst>
          </p:cNvPr>
          <p:cNvSpPr/>
          <p:nvPr/>
        </p:nvSpPr>
        <p:spPr>
          <a:xfrm>
            <a:off x="9641028" y="485122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A3973-82A1-4BE8-9B9E-BEE7DC65AC5C}"/>
              </a:ext>
            </a:extLst>
          </p:cNvPr>
          <p:cNvSpPr/>
          <p:nvPr/>
        </p:nvSpPr>
        <p:spPr>
          <a:xfrm>
            <a:off x="10500899" y="484151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FC485C-6028-4478-95E1-776F0FB40FAE}"/>
              </a:ext>
            </a:extLst>
          </p:cNvPr>
          <p:cNvSpPr/>
          <p:nvPr/>
        </p:nvSpPr>
        <p:spPr>
          <a:xfrm>
            <a:off x="11301019" y="48342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/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blipFill>
                <a:blip r:embed="rId8"/>
                <a:stretch>
                  <a:fillRect l="-2075" t="-4444" r="-58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11052-3058-41C3-A6BB-31132E610569}"/>
              </a:ext>
            </a:extLst>
          </p:cNvPr>
          <p:cNvCxnSpPr>
            <a:cxnSpLocks/>
          </p:cNvCxnSpPr>
          <p:nvPr/>
        </p:nvCxnSpPr>
        <p:spPr>
          <a:xfrm flipH="1">
            <a:off x="9710130" y="4995860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40E154-B9B0-435B-AE6E-BAA58B0BBC1D}"/>
              </a:ext>
            </a:extLst>
          </p:cNvPr>
          <p:cNvCxnSpPr>
            <a:cxnSpLocks/>
          </p:cNvCxnSpPr>
          <p:nvPr/>
        </p:nvCxnSpPr>
        <p:spPr>
          <a:xfrm flipH="1">
            <a:off x="10551412" y="35346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/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blipFill>
                <a:blip r:embed="rId9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/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11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/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blipFill>
                <a:blip r:embed="rId12"/>
                <a:stretch>
                  <a:fillRect l="-10976" r="-48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/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blipFill>
                <a:blip r:embed="rId13"/>
                <a:stretch>
                  <a:fillRect l="-9412" r="-23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/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blipFill>
                <a:blip r:embed="rId14"/>
                <a:stretch>
                  <a:fillRect l="-7438" r="-24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98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47A2A-87EF-4AA1-B952-8A226B92E7CB}"/>
              </a:ext>
            </a:extLst>
          </p:cNvPr>
          <p:cNvCxnSpPr/>
          <p:nvPr/>
        </p:nvCxnSpPr>
        <p:spPr>
          <a:xfrm flipH="1">
            <a:off x="9698782" y="233695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90496-B6DF-4B88-ACD4-3E08F6759AAF}"/>
              </a:ext>
            </a:extLst>
          </p:cNvPr>
          <p:cNvCxnSpPr>
            <a:cxnSpLocks/>
          </p:cNvCxnSpPr>
          <p:nvPr/>
        </p:nvCxnSpPr>
        <p:spPr>
          <a:xfrm flipH="1">
            <a:off x="10553273" y="233695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4B5DFA-FA07-410D-9EA5-B502EF9A9E2B}"/>
              </a:ext>
            </a:extLst>
          </p:cNvPr>
          <p:cNvCxnSpPr>
            <a:cxnSpLocks/>
          </p:cNvCxnSpPr>
          <p:nvPr/>
        </p:nvCxnSpPr>
        <p:spPr>
          <a:xfrm>
            <a:off x="10538736" y="233695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8A55A84-4D99-441D-8991-DA72659833B4}"/>
              </a:ext>
            </a:extLst>
          </p:cNvPr>
          <p:cNvSpPr/>
          <p:nvPr/>
        </p:nvSpPr>
        <p:spPr>
          <a:xfrm>
            <a:off x="9622441" y="273765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F20D3-33D5-45C9-B696-2C0D9723A869}"/>
              </a:ext>
            </a:extLst>
          </p:cNvPr>
          <p:cNvSpPr/>
          <p:nvPr/>
        </p:nvSpPr>
        <p:spPr>
          <a:xfrm>
            <a:off x="10482312" y="27279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338155-D392-4C29-921C-405E2A0BF129}"/>
              </a:ext>
            </a:extLst>
          </p:cNvPr>
          <p:cNvSpPr/>
          <p:nvPr/>
        </p:nvSpPr>
        <p:spPr>
          <a:xfrm>
            <a:off x="11282432" y="272066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/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blipFill>
                <a:blip r:embed="rId6"/>
                <a:stretch>
                  <a:fillRect l="-2451" t="-2222" r="-63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C65D89-9B33-4A88-87CB-3A864733A95A}"/>
              </a:ext>
            </a:extLst>
          </p:cNvPr>
          <p:cNvCxnSpPr>
            <a:cxnSpLocks/>
          </p:cNvCxnSpPr>
          <p:nvPr/>
        </p:nvCxnSpPr>
        <p:spPr>
          <a:xfrm flipH="1">
            <a:off x="10552723" y="28689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C6B23-48B0-46F2-A233-1B6A4B688492}"/>
              </a:ext>
            </a:extLst>
          </p:cNvPr>
          <p:cNvCxnSpPr>
            <a:cxnSpLocks/>
          </p:cNvCxnSpPr>
          <p:nvPr/>
        </p:nvCxnSpPr>
        <p:spPr>
          <a:xfrm>
            <a:off x="958033" y="5419169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/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  <a:blipFill>
                <a:blip r:embed="rId7"/>
                <a:stretch>
                  <a:fillRect l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C89EA6-9F79-463E-9FAE-31D204793516}"/>
              </a:ext>
            </a:extLst>
          </p:cNvPr>
          <p:cNvCxnSpPr/>
          <p:nvPr/>
        </p:nvCxnSpPr>
        <p:spPr>
          <a:xfrm flipH="1">
            <a:off x="9717369" y="4450531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1DE0FC-72ED-479A-9DBE-8F71116B5756}"/>
              </a:ext>
            </a:extLst>
          </p:cNvPr>
          <p:cNvCxnSpPr>
            <a:cxnSpLocks/>
          </p:cNvCxnSpPr>
          <p:nvPr/>
        </p:nvCxnSpPr>
        <p:spPr>
          <a:xfrm flipH="1">
            <a:off x="10571860" y="4450531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5B198E-DCBF-4214-926F-01EE3DD56F61}"/>
              </a:ext>
            </a:extLst>
          </p:cNvPr>
          <p:cNvCxnSpPr>
            <a:cxnSpLocks/>
          </p:cNvCxnSpPr>
          <p:nvPr/>
        </p:nvCxnSpPr>
        <p:spPr>
          <a:xfrm>
            <a:off x="10557323" y="4450531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0EC9D77-D822-4D62-81A2-77F198D2FD86}"/>
              </a:ext>
            </a:extLst>
          </p:cNvPr>
          <p:cNvSpPr/>
          <p:nvPr/>
        </p:nvSpPr>
        <p:spPr>
          <a:xfrm>
            <a:off x="9641028" y="485122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A3973-82A1-4BE8-9B9E-BEE7DC65AC5C}"/>
              </a:ext>
            </a:extLst>
          </p:cNvPr>
          <p:cNvSpPr/>
          <p:nvPr/>
        </p:nvSpPr>
        <p:spPr>
          <a:xfrm>
            <a:off x="10500899" y="484151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FC485C-6028-4478-95E1-776F0FB40FAE}"/>
              </a:ext>
            </a:extLst>
          </p:cNvPr>
          <p:cNvSpPr/>
          <p:nvPr/>
        </p:nvSpPr>
        <p:spPr>
          <a:xfrm>
            <a:off x="11301019" y="48342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/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blipFill>
                <a:blip r:embed="rId8"/>
                <a:stretch>
                  <a:fillRect l="-2075" t="-4444" r="-58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11052-3058-41C3-A6BB-31132E610569}"/>
              </a:ext>
            </a:extLst>
          </p:cNvPr>
          <p:cNvCxnSpPr>
            <a:cxnSpLocks/>
          </p:cNvCxnSpPr>
          <p:nvPr/>
        </p:nvCxnSpPr>
        <p:spPr>
          <a:xfrm flipH="1">
            <a:off x="9710130" y="4995860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40E154-B9B0-435B-AE6E-BAA58B0BBC1D}"/>
              </a:ext>
            </a:extLst>
          </p:cNvPr>
          <p:cNvCxnSpPr>
            <a:cxnSpLocks/>
          </p:cNvCxnSpPr>
          <p:nvPr/>
        </p:nvCxnSpPr>
        <p:spPr>
          <a:xfrm flipH="1">
            <a:off x="10551412" y="35346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/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blipFill>
                <a:blip r:embed="rId9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/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11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/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blipFill>
                <a:blip r:embed="rId12"/>
                <a:stretch>
                  <a:fillRect l="-10976" r="-48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/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blipFill>
                <a:blip r:embed="rId13"/>
                <a:stretch>
                  <a:fillRect l="-9412" r="-23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/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blipFill>
                <a:blip r:embed="rId14"/>
                <a:stretch>
                  <a:fillRect l="-7438" r="-24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47A2A-87EF-4AA1-B952-8A226B92E7CB}"/>
              </a:ext>
            </a:extLst>
          </p:cNvPr>
          <p:cNvCxnSpPr/>
          <p:nvPr/>
        </p:nvCxnSpPr>
        <p:spPr>
          <a:xfrm flipH="1">
            <a:off x="9698782" y="233695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90496-B6DF-4B88-ACD4-3E08F6759AAF}"/>
              </a:ext>
            </a:extLst>
          </p:cNvPr>
          <p:cNvCxnSpPr>
            <a:cxnSpLocks/>
          </p:cNvCxnSpPr>
          <p:nvPr/>
        </p:nvCxnSpPr>
        <p:spPr>
          <a:xfrm flipH="1">
            <a:off x="10553273" y="233695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4B5DFA-FA07-410D-9EA5-B502EF9A9E2B}"/>
              </a:ext>
            </a:extLst>
          </p:cNvPr>
          <p:cNvCxnSpPr>
            <a:cxnSpLocks/>
          </p:cNvCxnSpPr>
          <p:nvPr/>
        </p:nvCxnSpPr>
        <p:spPr>
          <a:xfrm>
            <a:off x="10538736" y="233695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8A55A84-4D99-441D-8991-DA72659833B4}"/>
              </a:ext>
            </a:extLst>
          </p:cNvPr>
          <p:cNvSpPr/>
          <p:nvPr/>
        </p:nvSpPr>
        <p:spPr>
          <a:xfrm>
            <a:off x="9622441" y="273765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F20D3-33D5-45C9-B696-2C0D9723A869}"/>
              </a:ext>
            </a:extLst>
          </p:cNvPr>
          <p:cNvSpPr/>
          <p:nvPr/>
        </p:nvSpPr>
        <p:spPr>
          <a:xfrm>
            <a:off x="10482312" y="27279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338155-D392-4C29-921C-405E2A0BF129}"/>
              </a:ext>
            </a:extLst>
          </p:cNvPr>
          <p:cNvSpPr/>
          <p:nvPr/>
        </p:nvSpPr>
        <p:spPr>
          <a:xfrm>
            <a:off x="11282432" y="272066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/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blipFill>
                <a:blip r:embed="rId6"/>
                <a:stretch>
                  <a:fillRect l="-2451" t="-2222" r="-63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C65D89-9B33-4A88-87CB-3A864733A95A}"/>
              </a:ext>
            </a:extLst>
          </p:cNvPr>
          <p:cNvCxnSpPr>
            <a:cxnSpLocks/>
          </p:cNvCxnSpPr>
          <p:nvPr/>
        </p:nvCxnSpPr>
        <p:spPr>
          <a:xfrm flipH="1">
            <a:off x="10552723" y="28689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/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  <a:blipFill>
                <a:blip r:embed="rId7"/>
                <a:stretch>
                  <a:fillRect l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C89EA6-9F79-463E-9FAE-31D204793516}"/>
              </a:ext>
            </a:extLst>
          </p:cNvPr>
          <p:cNvCxnSpPr/>
          <p:nvPr/>
        </p:nvCxnSpPr>
        <p:spPr>
          <a:xfrm flipH="1">
            <a:off x="9717369" y="4450531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1DE0FC-72ED-479A-9DBE-8F71116B5756}"/>
              </a:ext>
            </a:extLst>
          </p:cNvPr>
          <p:cNvCxnSpPr>
            <a:cxnSpLocks/>
          </p:cNvCxnSpPr>
          <p:nvPr/>
        </p:nvCxnSpPr>
        <p:spPr>
          <a:xfrm flipH="1">
            <a:off x="10571860" y="4450531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5B198E-DCBF-4214-926F-01EE3DD56F61}"/>
              </a:ext>
            </a:extLst>
          </p:cNvPr>
          <p:cNvCxnSpPr>
            <a:cxnSpLocks/>
          </p:cNvCxnSpPr>
          <p:nvPr/>
        </p:nvCxnSpPr>
        <p:spPr>
          <a:xfrm>
            <a:off x="10557323" y="4450531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0EC9D77-D822-4D62-81A2-77F198D2FD86}"/>
              </a:ext>
            </a:extLst>
          </p:cNvPr>
          <p:cNvSpPr/>
          <p:nvPr/>
        </p:nvSpPr>
        <p:spPr>
          <a:xfrm>
            <a:off x="9641028" y="485122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A3973-82A1-4BE8-9B9E-BEE7DC65AC5C}"/>
              </a:ext>
            </a:extLst>
          </p:cNvPr>
          <p:cNvSpPr/>
          <p:nvPr/>
        </p:nvSpPr>
        <p:spPr>
          <a:xfrm>
            <a:off x="10500899" y="484151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FC485C-6028-4478-95E1-776F0FB40FAE}"/>
              </a:ext>
            </a:extLst>
          </p:cNvPr>
          <p:cNvSpPr/>
          <p:nvPr/>
        </p:nvSpPr>
        <p:spPr>
          <a:xfrm>
            <a:off x="11301019" y="48342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/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blipFill>
                <a:blip r:embed="rId8"/>
                <a:stretch>
                  <a:fillRect l="-2075" t="-4444" r="-58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11052-3058-41C3-A6BB-31132E610569}"/>
              </a:ext>
            </a:extLst>
          </p:cNvPr>
          <p:cNvCxnSpPr>
            <a:cxnSpLocks/>
          </p:cNvCxnSpPr>
          <p:nvPr/>
        </p:nvCxnSpPr>
        <p:spPr>
          <a:xfrm flipH="1">
            <a:off x="9710130" y="4995860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40E154-B9B0-435B-AE6E-BAA58B0BBC1D}"/>
              </a:ext>
            </a:extLst>
          </p:cNvPr>
          <p:cNvCxnSpPr>
            <a:cxnSpLocks/>
          </p:cNvCxnSpPr>
          <p:nvPr/>
        </p:nvCxnSpPr>
        <p:spPr>
          <a:xfrm flipH="1">
            <a:off x="10551412" y="35346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/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blipFill>
                <a:blip r:embed="rId9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/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11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/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blipFill>
                <a:blip r:embed="rId12"/>
                <a:stretch>
                  <a:fillRect l="-10976" r="-48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/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blipFill>
                <a:blip r:embed="rId13"/>
                <a:stretch>
                  <a:fillRect l="-9412" r="-23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/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blipFill>
                <a:blip r:embed="rId14"/>
                <a:stretch>
                  <a:fillRect l="-7438" r="-24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D64583-A776-4EA8-8CBE-C05A73AA85F6}"/>
              </a:ext>
            </a:extLst>
          </p:cNvPr>
          <p:cNvCxnSpPr>
            <a:cxnSpLocks/>
          </p:cNvCxnSpPr>
          <p:nvPr/>
        </p:nvCxnSpPr>
        <p:spPr>
          <a:xfrm>
            <a:off x="958033" y="5667820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5C6698-3F16-455F-905F-899DEF0909AB}"/>
                  </a:ext>
                </a:extLst>
              </p:cNvPr>
              <p:cNvSpPr txBox="1"/>
              <p:nvPr/>
            </p:nvSpPr>
            <p:spPr>
              <a:xfrm>
                <a:off x="10042913" y="5490296"/>
                <a:ext cx="829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5C6698-3F16-455F-905F-899DEF090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913" y="5490296"/>
                <a:ext cx="829266" cy="276999"/>
              </a:xfrm>
              <a:prstGeom prst="rect">
                <a:avLst/>
              </a:prstGeom>
              <a:blipFill>
                <a:blip r:embed="rId15"/>
                <a:stretch>
                  <a:fillRect l="-588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23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47A2A-87EF-4AA1-B952-8A226B92E7CB}"/>
              </a:ext>
            </a:extLst>
          </p:cNvPr>
          <p:cNvCxnSpPr/>
          <p:nvPr/>
        </p:nvCxnSpPr>
        <p:spPr>
          <a:xfrm flipH="1">
            <a:off x="9698782" y="233695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90496-B6DF-4B88-ACD4-3E08F6759AAF}"/>
              </a:ext>
            </a:extLst>
          </p:cNvPr>
          <p:cNvCxnSpPr>
            <a:cxnSpLocks/>
          </p:cNvCxnSpPr>
          <p:nvPr/>
        </p:nvCxnSpPr>
        <p:spPr>
          <a:xfrm flipH="1">
            <a:off x="10553273" y="233695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4B5DFA-FA07-410D-9EA5-B502EF9A9E2B}"/>
              </a:ext>
            </a:extLst>
          </p:cNvPr>
          <p:cNvCxnSpPr>
            <a:cxnSpLocks/>
          </p:cNvCxnSpPr>
          <p:nvPr/>
        </p:nvCxnSpPr>
        <p:spPr>
          <a:xfrm>
            <a:off x="10538736" y="233695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8A55A84-4D99-441D-8991-DA72659833B4}"/>
              </a:ext>
            </a:extLst>
          </p:cNvPr>
          <p:cNvSpPr/>
          <p:nvPr/>
        </p:nvSpPr>
        <p:spPr>
          <a:xfrm>
            <a:off x="9622441" y="273765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F20D3-33D5-45C9-B696-2C0D9723A869}"/>
              </a:ext>
            </a:extLst>
          </p:cNvPr>
          <p:cNvSpPr/>
          <p:nvPr/>
        </p:nvSpPr>
        <p:spPr>
          <a:xfrm>
            <a:off x="10482312" y="27279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338155-D392-4C29-921C-405E2A0BF129}"/>
              </a:ext>
            </a:extLst>
          </p:cNvPr>
          <p:cNvSpPr/>
          <p:nvPr/>
        </p:nvSpPr>
        <p:spPr>
          <a:xfrm>
            <a:off x="11282432" y="272066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/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blipFill>
                <a:blip r:embed="rId6"/>
                <a:stretch>
                  <a:fillRect l="-2451" t="-2222" r="-63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C65D89-9B33-4A88-87CB-3A864733A95A}"/>
              </a:ext>
            </a:extLst>
          </p:cNvPr>
          <p:cNvCxnSpPr>
            <a:cxnSpLocks/>
          </p:cNvCxnSpPr>
          <p:nvPr/>
        </p:nvCxnSpPr>
        <p:spPr>
          <a:xfrm flipH="1">
            <a:off x="10552723" y="28689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/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  <a:blipFill>
                <a:blip r:embed="rId7"/>
                <a:stretch>
                  <a:fillRect l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C89EA6-9F79-463E-9FAE-31D204793516}"/>
              </a:ext>
            </a:extLst>
          </p:cNvPr>
          <p:cNvCxnSpPr/>
          <p:nvPr/>
        </p:nvCxnSpPr>
        <p:spPr>
          <a:xfrm flipH="1">
            <a:off x="9717369" y="4450531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1DE0FC-72ED-479A-9DBE-8F71116B5756}"/>
              </a:ext>
            </a:extLst>
          </p:cNvPr>
          <p:cNvCxnSpPr>
            <a:cxnSpLocks/>
          </p:cNvCxnSpPr>
          <p:nvPr/>
        </p:nvCxnSpPr>
        <p:spPr>
          <a:xfrm flipH="1">
            <a:off x="10571860" y="4450531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5B198E-DCBF-4214-926F-01EE3DD56F61}"/>
              </a:ext>
            </a:extLst>
          </p:cNvPr>
          <p:cNvCxnSpPr>
            <a:cxnSpLocks/>
          </p:cNvCxnSpPr>
          <p:nvPr/>
        </p:nvCxnSpPr>
        <p:spPr>
          <a:xfrm>
            <a:off x="10557323" y="4450531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0EC9D77-D822-4D62-81A2-77F198D2FD86}"/>
              </a:ext>
            </a:extLst>
          </p:cNvPr>
          <p:cNvSpPr/>
          <p:nvPr/>
        </p:nvSpPr>
        <p:spPr>
          <a:xfrm>
            <a:off x="9641028" y="485122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A3973-82A1-4BE8-9B9E-BEE7DC65AC5C}"/>
              </a:ext>
            </a:extLst>
          </p:cNvPr>
          <p:cNvSpPr/>
          <p:nvPr/>
        </p:nvSpPr>
        <p:spPr>
          <a:xfrm>
            <a:off x="10500899" y="484151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FC485C-6028-4478-95E1-776F0FB40FAE}"/>
              </a:ext>
            </a:extLst>
          </p:cNvPr>
          <p:cNvSpPr/>
          <p:nvPr/>
        </p:nvSpPr>
        <p:spPr>
          <a:xfrm>
            <a:off x="11301019" y="48342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/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blipFill>
                <a:blip r:embed="rId8"/>
                <a:stretch>
                  <a:fillRect l="-2075" t="-4444" r="-58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11052-3058-41C3-A6BB-31132E610569}"/>
              </a:ext>
            </a:extLst>
          </p:cNvPr>
          <p:cNvCxnSpPr>
            <a:cxnSpLocks/>
          </p:cNvCxnSpPr>
          <p:nvPr/>
        </p:nvCxnSpPr>
        <p:spPr>
          <a:xfrm flipH="1">
            <a:off x="9710130" y="4995860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40E154-B9B0-435B-AE6E-BAA58B0BBC1D}"/>
              </a:ext>
            </a:extLst>
          </p:cNvPr>
          <p:cNvCxnSpPr>
            <a:cxnSpLocks/>
          </p:cNvCxnSpPr>
          <p:nvPr/>
        </p:nvCxnSpPr>
        <p:spPr>
          <a:xfrm flipH="1">
            <a:off x="10551412" y="35346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/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blipFill>
                <a:blip r:embed="rId9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/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11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/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blipFill>
                <a:blip r:embed="rId12"/>
                <a:stretch>
                  <a:fillRect l="-10976" r="-48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/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blipFill>
                <a:blip r:embed="rId13"/>
                <a:stretch>
                  <a:fillRect l="-9412" r="-23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/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blipFill>
                <a:blip r:embed="rId14"/>
                <a:stretch>
                  <a:fillRect l="-7438" r="-24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DE7322-B0F4-4044-B71D-8A0E5974B176}"/>
              </a:ext>
            </a:extLst>
          </p:cNvPr>
          <p:cNvCxnSpPr>
            <a:cxnSpLocks/>
          </p:cNvCxnSpPr>
          <p:nvPr/>
        </p:nvCxnSpPr>
        <p:spPr>
          <a:xfrm>
            <a:off x="958033" y="5940534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1704F3-C94C-4FAC-866D-7032C2E9C24C}"/>
                  </a:ext>
                </a:extLst>
              </p:cNvPr>
              <p:cNvSpPr txBox="1"/>
              <p:nvPr/>
            </p:nvSpPr>
            <p:spPr>
              <a:xfrm>
                <a:off x="6257280" y="376472"/>
                <a:ext cx="3229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1704F3-C94C-4FAC-866D-7032C2E9C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280" y="376472"/>
                <a:ext cx="3229795" cy="276999"/>
              </a:xfrm>
              <a:prstGeom prst="rect">
                <a:avLst/>
              </a:prstGeom>
              <a:blipFill>
                <a:blip r:embed="rId15"/>
                <a:stretch>
                  <a:fillRect l="-11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46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547A2A-87EF-4AA1-B952-8A226B92E7CB}"/>
              </a:ext>
            </a:extLst>
          </p:cNvPr>
          <p:cNvCxnSpPr/>
          <p:nvPr/>
        </p:nvCxnSpPr>
        <p:spPr>
          <a:xfrm flipH="1">
            <a:off x="9698782" y="2336957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90496-B6DF-4B88-ACD4-3E08F6759AAF}"/>
              </a:ext>
            </a:extLst>
          </p:cNvPr>
          <p:cNvCxnSpPr>
            <a:cxnSpLocks/>
          </p:cNvCxnSpPr>
          <p:nvPr/>
        </p:nvCxnSpPr>
        <p:spPr>
          <a:xfrm flipH="1">
            <a:off x="10553273" y="2336957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4B5DFA-FA07-410D-9EA5-B502EF9A9E2B}"/>
              </a:ext>
            </a:extLst>
          </p:cNvPr>
          <p:cNvCxnSpPr>
            <a:cxnSpLocks/>
          </p:cNvCxnSpPr>
          <p:nvPr/>
        </p:nvCxnSpPr>
        <p:spPr>
          <a:xfrm>
            <a:off x="10538736" y="2336957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8A55A84-4D99-441D-8991-DA72659833B4}"/>
              </a:ext>
            </a:extLst>
          </p:cNvPr>
          <p:cNvSpPr/>
          <p:nvPr/>
        </p:nvSpPr>
        <p:spPr>
          <a:xfrm>
            <a:off x="9622441" y="273765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F20D3-33D5-45C9-B696-2C0D9723A869}"/>
              </a:ext>
            </a:extLst>
          </p:cNvPr>
          <p:cNvSpPr/>
          <p:nvPr/>
        </p:nvSpPr>
        <p:spPr>
          <a:xfrm>
            <a:off x="10482312" y="2727942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338155-D392-4C29-921C-405E2A0BF129}"/>
              </a:ext>
            </a:extLst>
          </p:cNvPr>
          <p:cNvSpPr/>
          <p:nvPr/>
        </p:nvSpPr>
        <p:spPr>
          <a:xfrm>
            <a:off x="11282432" y="272066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/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7C94A1-CA23-4B0F-AA1C-E9C1ED8B1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800" y="2888032"/>
                <a:ext cx="1240789" cy="276999"/>
              </a:xfrm>
              <a:prstGeom prst="rect">
                <a:avLst/>
              </a:prstGeom>
              <a:blipFill>
                <a:blip r:embed="rId6"/>
                <a:stretch>
                  <a:fillRect l="-2451" t="-2222" r="-63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C65D89-9B33-4A88-87CB-3A864733A95A}"/>
              </a:ext>
            </a:extLst>
          </p:cNvPr>
          <p:cNvCxnSpPr>
            <a:cxnSpLocks/>
          </p:cNvCxnSpPr>
          <p:nvPr/>
        </p:nvCxnSpPr>
        <p:spPr>
          <a:xfrm flipH="1">
            <a:off x="10552723" y="28689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/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DE4C119-35D4-46FD-ACD7-662986EF5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5" y="3935606"/>
                <a:ext cx="561253" cy="517109"/>
              </a:xfrm>
              <a:prstGeom prst="ellipse">
                <a:avLst/>
              </a:prstGeom>
              <a:blipFill>
                <a:blip r:embed="rId7"/>
                <a:stretch>
                  <a:fillRect l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DC89EA6-9F79-463E-9FAE-31D204793516}"/>
              </a:ext>
            </a:extLst>
          </p:cNvPr>
          <p:cNvCxnSpPr/>
          <p:nvPr/>
        </p:nvCxnSpPr>
        <p:spPr>
          <a:xfrm flipH="1">
            <a:off x="9717369" y="4450531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1DE0FC-72ED-479A-9DBE-8F71116B5756}"/>
              </a:ext>
            </a:extLst>
          </p:cNvPr>
          <p:cNvCxnSpPr>
            <a:cxnSpLocks/>
          </p:cNvCxnSpPr>
          <p:nvPr/>
        </p:nvCxnSpPr>
        <p:spPr>
          <a:xfrm flipH="1">
            <a:off x="10571860" y="4450531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5B198E-DCBF-4214-926F-01EE3DD56F61}"/>
              </a:ext>
            </a:extLst>
          </p:cNvPr>
          <p:cNvCxnSpPr>
            <a:cxnSpLocks/>
          </p:cNvCxnSpPr>
          <p:nvPr/>
        </p:nvCxnSpPr>
        <p:spPr>
          <a:xfrm>
            <a:off x="10557323" y="4450531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0EC9D77-D822-4D62-81A2-77F198D2FD86}"/>
              </a:ext>
            </a:extLst>
          </p:cNvPr>
          <p:cNvSpPr/>
          <p:nvPr/>
        </p:nvSpPr>
        <p:spPr>
          <a:xfrm>
            <a:off x="9641028" y="4851225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9A3973-82A1-4BE8-9B9E-BEE7DC65AC5C}"/>
              </a:ext>
            </a:extLst>
          </p:cNvPr>
          <p:cNvSpPr/>
          <p:nvPr/>
        </p:nvSpPr>
        <p:spPr>
          <a:xfrm>
            <a:off x="10500899" y="4841516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EFC485C-6028-4478-95E1-776F0FB40FAE}"/>
              </a:ext>
            </a:extLst>
          </p:cNvPr>
          <p:cNvSpPr/>
          <p:nvPr/>
        </p:nvSpPr>
        <p:spPr>
          <a:xfrm>
            <a:off x="11301019" y="4834241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/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C3FFD-7736-42ED-A22B-2875EB13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82" y="4460249"/>
                <a:ext cx="1474506" cy="276999"/>
              </a:xfrm>
              <a:prstGeom prst="rect">
                <a:avLst/>
              </a:prstGeom>
              <a:blipFill>
                <a:blip r:embed="rId8"/>
                <a:stretch>
                  <a:fillRect l="-2075" t="-4444" r="-58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11052-3058-41C3-A6BB-31132E610569}"/>
              </a:ext>
            </a:extLst>
          </p:cNvPr>
          <p:cNvCxnSpPr>
            <a:cxnSpLocks/>
          </p:cNvCxnSpPr>
          <p:nvPr/>
        </p:nvCxnSpPr>
        <p:spPr>
          <a:xfrm flipH="1">
            <a:off x="9710130" y="4995860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40E154-B9B0-435B-AE6E-BAA58B0BBC1D}"/>
              </a:ext>
            </a:extLst>
          </p:cNvPr>
          <p:cNvCxnSpPr>
            <a:cxnSpLocks/>
          </p:cNvCxnSpPr>
          <p:nvPr/>
        </p:nvCxnSpPr>
        <p:spPr>
          <a:xfrm flipH="1">
            <a:off x="10551412" y="3534659"/>
            <a:ext cx="2621" cy="38152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/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4F7452B-9611-4728-8A98-72F764EA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450279" y="3257705"/>
                <a:ext cx="250068" cy="276999"/>
              </a:xfrm>
              <a:prstGeom prst="rect">
                <a:avLst/>
              </a:prstGeom>
              <a:blipFill>
                <a:blip r:embed="rId9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/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77D957D-C837-41E0-9833-5F2D73EF4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742" y="5368903"/>
                <a:ext cx="561253" cy="51710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3661766-64AF-4E9E-89BD-B3800769A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11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/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B60FB9-4CA3-4EB2-B791-37C83FC11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178" y="2873928"/>
                <a:ext cx="503792" cy="276999"/>
              </a:xfrm>
              <a:prstGeom prst="rect">
                <a:avLst/>
              </a:prstGeom>
              <a:blipFill>
                <a:blip r:embed="rId12"/>
                <a:stretch>
                  <a:fillRect l="-10976" r="-487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/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6053F0-2E02-47BA-B373-3E9920C29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949" y="4974913"/>
                <a:ext cx="517899" cy="276999"/>
              </a:xfrm>
              <a:prstGeom prst="rect">
                <a:avLst/>
              </a:prstGeom>
              <a:blipFill>
                <a:blip r:embed="rId13"/>
                <a:stretch>
                  <a:fillRect l="-9412" r="-23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/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A2BF9-34C6-4C40-8F19-82FDB1A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803" y="3500689"/>
                <a:ext cx="737510" cy="276999"/>
              </a:xfrm>
              <a:prstGeom prst="rect">
                <a:avLst/>
              </a:prstGeom>
              <a:blipFill>
                <a:blip r:embed="rId14"/>
                <a:stretch>
                  <a:fillRect l="-7438" r="-24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DE7322-B0F4-4044-B71D-8A0E5974B176}"/>
              </a:ext>
            </a:extLst>
          </p:cNvPr>
          <p:cNvCxnSpPr>
            <a:cxnSpLocks/>
          </p:cNvCxnSpPr>
          <p:nvPr/>
        </p:nvCxnSpPr>
        <p:spPr>
          <a:xfrm>
            <a:off x="386322" y="6205229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3264F1-9F4A-406C-BA6C-0E1913747201}"/>
                  </a:ext>
                </a:extLst>
              </p:cNvPr>
              <p:cNvSpPr txBox="1"/>
              <p:nvPr/>
            </p:nvSpPr>
            <p:spPr>
              <a:xfrm rot="5400000">
                <a:off x="8602170" y="5817542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A3264F1-9F4A-406C-BA6C-0E191374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602170" y="5817542"/>
                <a:ext cx="250068" cy="276999"/>
              </a:xfrm>
              <a:prstGeom prst="rect">
                <a:avLst/>
              </a:prstGeom>
              <a:blipFill>
                <a:blip r:embed="rId15"/>
                <a:stretch>
                  <a:fillRect t="-731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0039F785-AB0F-4DD4-BC79-29824E1E4E20}"/>
              </a:ext>
            </a:extLst>
          </p:cNvPr>
          <p:cNvSpPr/>
          <p:nvPr/>
        </p:nvSpPr>
        <p:spPr>
          <a:xfrm>
            <a:off x="8446658" y="6296875"/>
            <a:ext cx="561253" cy="5285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8598F9-97C3-4D08-B02B-64A71C3DAC7E}"/>
              </a:ext>
            </a:extLst>
          </p:cNvPr>
          <p:cNvCxnSpPr>
            <a:cxnSpLocks/>
            <a:stCxn id="52" idx="3"/>
            <a:endCxn id="55" idx="0"/>
          </p:cNvCxnSpPr>
          <p:nvPr/>
        </p:nvCxnSpPr>
        <p:spPr>
          <a:xfrm>
            <a:off x="8727204" y="6081076"/>
            <a:ext cx="81" cy="215799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BC13BE-B4BF-4B24-ACB9-0DF244C4B614}"/>
              </a:ext>
            </a:extLst>
          </p:cNvPr>
          <p:cNvCxnSpPr>
            <a:cxnSpLocks/>
            <a:stCxn id="54" idx="2"/>
            <a:endCxn id="52" idx="1"/>
          </p:cNvCxnSpPr>
          <p:nvPr/>
        </p:nvCxnSpPr>
        <p:spPr>
          <a:xfrm flipH="1">
            <a:off x="8727204" y="5627458"/>
            <a:ext cx="709538" cy="20355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BD4E-7898-4E92-9F07-8DC95EF409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3128211"/>
            <a:ext cx="5803391" cy="3180515"/>
          </a:xfrm>
        </p:spPr>
        <p:txBody>
          <a:bodyPr/>
          <a:lstStyle/>
          <a:p>
            <a:r>
              <a:rPr lang="en-US" dirty="0"/>
              <a:t>Markov Reward Process</a:t>
            </a:r>
          </a:p>
          <a:p>
            <a:r>
              <a:rPr lang="en-US" dirty="0"/>
              <a:t>19 non-terminal states</a:t>
            </a:r>
          </a:p>
          <a:p>
            <a:r>
              <a:rPr lang="en-US" dirty="0"/>
              <a:t>Episodes starts always from center state </a:t>
            </a:r>
            <a:r>
              <a:rPr lang="en-US" i="1" dirty="0"/>
              <a:t>J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7736-E847-452D-83DC-01F1E0093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F4AD-2086-4DE5-BB58-E575F5288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0B8A5A-39AA-4925-B8C4-5E958F1C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E585D3-8237-43D8-B628-47311F2D3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Walk Example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140D27-DE1B-4C81-91B9-FCEFFC2DAC75}"/>
              </a:ext>
            </a:extLst>
          </p:cNvPr>
          <p:cNvGrpSpPr/>
          <p:nvPr/>
        </p:nvGrpSpPr>
        <p:grpSpPr>
          <a:xfrm>
            <a:off x="1448706" y="1421900"/>
            <a:ext cx="9294587" cy="583602"/>
            <a:chOff x="1448706" y="1421900"/>
            <a:chExt cx="9294587" cy="5836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741758E-92BF-4A8C-B691-D996B6808F46}"/>
                </a:ext>
              </a:extLst>
            </p:cNvPr>
            <p:cNvGrpSpPr/>
            <p:nvPr/>
          </p:nvGrpSpPr>
          <p:grpSpPr>
            <a:xfrm>
              <a:off x="1448706" y="1434124"/>
              <a:ext cx="9294587" cy="571378"/>
              <a:chOff x="1381997" y="1330681"/>
              <a:chExt cx="9294587" cy="57137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22DA535-EAF0-4BB6-8536-C4387B795B52}"/>
                  </a:ext>
                </a:extLst>
              </p:cNvPr>
              <p:cNvSpPr/>
              <p:nvPr/>
            </p:nvSpPr>
            <p:spPr>
              <a:xfrm>
                <a:off x="2533963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1B10F1-1126-4AFB-B29F-0D169D09FB0F}"/>
                  </a:ext>
                </a:extLst>
              </p:cNvPr>
              <p:cNvSpPr/>
              <p:nvPr/>
            </p:nvSpPr>
            <p:spPr>
              <a:xfrm>
                <a:off x="1381997" y="1330681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240A7D-DC31-4A35-B35E-152729528E45}"/>
                  </a:ext>
                </a:extLst>
              </p:cNvPr>
              <p:cNvSpPr/>
              <p:nvPr/>
            </p:nvSpPr>
            <p:spPr>
              <a:xfrm>
                <a:off x="7802184" y="1330805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C9E9DDF-34D1-46F9-9020-263FDE8DFDF7}"/>
                      </a:ext>
                    </a:extLst>
                  </p:cNvPr>
                  <p:cNvSpPr/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C9E9DDF-34D1-46F9-9020-263FDE8DFD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56A601F-2578-4BAF-8159-7C6D271517E8}"/>
                  </a:ext>
                </a:extLst>
              </p:cNvPr>
              <p:cNvSpPr/>
              <p:nvPr/>
            </p:nvSpPr>
            <p:spPr>
              <a:xfrm>
                <a:off x="10106525" y="1330808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7EA6D64-8657-444C-A4FB-D8DF998E7782}"/>
                  </a:ext>
                </a:extLst>
              </p:cNvPr>
              <p:cNvSpPr/>
              <p:nvPr/>
            </p:nvSpPr>
            <p:spPr>
              <a:xfrm>
                <a:off x="8950344" y="1330806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76AD27-6722-48EA-8214-2158AEE90362}"/>
                  </a:ext>
                </a:extLst>
              </p:cNvPr>
              <p:cNvSpPr/>
              <p:nvPr/>
            </p:nvSpPr>
            <p:spPr>
              <a:xfrm>
                <a:off x="5747800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3C96A2-AD47-48CD-8E73-2E69291B8E00}"/>
                  </a:ext>
                </a:extLst>
              </p:cNvPr>
              <p:cNvSpPr/>
              <p:nvPr/>
            </p:nvSpPr>
            <p:spPr>
              <a:xfrm>
                <a:off x="3685929" y="1330682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D3F79412-732D-45E9-94AD-0DEE12ED0850}"/>
                      </a:ext>
                    </a:extLst>
                  </p:cNvPr>
                  <p:cNvSpPr/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D3F79412-732D-45E9-94AD-0DEE12ED08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8B5311C-AFBB-4D96-A924-4A5EB5941092}"/>
                  </a:ext>
                </a:extLst>
              </p:cNvPr>
              <p:cNvCxnSpPr>
                <a:stCxn id="8" idx="3"/>
                <a:endCxn id="7" idx="2"/>
              </p:cNvCxnSpPr>
              <p:nvPr/>
            </p:nvCxnSpPr>
            <p:spPr>
              <a:xfrm>
                <a:off x="1952056" y="1615711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7DECF91-B307-4CE2-BB4F-29006BD73FCC}"/>
                  </a:ext>
                </a:extLst>
              </p:cNvPr>
              <p:cNvCxnSpPr/>
              <p:nvPr/>
            </p:nvCxnSpPr>
            <p:spPr>
              <a:xfrm>
                <a:off x="3101842" y="1611985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01E478E-F3A4-4952-810E-D868FE3E976F}"/>
                  </a:ext>
                </a:extLst>
              </p:cNvPr>
              <p:cNvCxnSpPr/>
              <p:nvPr/>
            </p:nvCxnSpPr>
            <p:spPr>
              <a:xfrm>
                <a:off x="4255988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119C90F-D15D-49F2-B6C5-EDC28CFF62F5}"/>
                  </a:ext>
                </a:extLst>
              </p:cNvPr>
              <p:cNvCxnSpPr/>
              <p:nvPr/>
            </p:nvCxnSpPr>
            <p:spPr>
              <a:xfrm>
                <a:off x="5162674" y="164115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9B86A9B-D847-43F2-B3CC-1E68E2D22301}"/>
                  </a:ext>
                </a:extLst>
              </p:cNvPr>
              <p:cNvCxnSpPr/>
              <p:nvPr/>
            </p:nvCxnSpPr>
            <p:spPr>
              <a:xfrm>
                <a:off x="6304834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A215BA7-263E-4D26-8038-6B65AB3C9639}"/>
                  </a:ext>
                </a:extLst>
              </p:cNvPr>
              <p:cNvCxnSpPr/>
              <p:nvPr/>
            </p:nvCxnSpPr>
            <p:spPr>
              <a:xfrm>
                <a:off x="7230212" y="1642476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3AB3BF-EE3E-48E1-AE27-1279BFF70DA4}"/>
                  </a:ext>
                </a:extLst>
              </p:cNvPr>
              <p:cNvCxnSpPr/>
              <p:nvPr/>
            </p:nvCxnSpPr>
            <p:spPr>
              <a:xfrm>
                <a:off x="8372243" y="163931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2F0C364-1429-4E08-A915-261EF0EFC975}"/>
                  </a:ext>
                </a:extLst>
              </p:cNvPr>
              <p:cNvCxnSpPr/>
              <p:nvPr/>
            </p:nvCxnSpPr>
            <p:spPr>
              <a:xfrm>
                <a:off x="9514274" y="1634318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FCF6BD-7376-413D-8E3C-EBA20A1EFEB8}"/>
                    </a:ext>
                  </a:extLst>
                </p:cNvPr>
                <p:cNvSpPr txBox="1"/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DFCF6BD-7376-413D-8E3C-EBA20A1EFE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4483" r="-3103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B951E9-9115-40B0-9EE3-15C311730E62}"/>
                    </a:ext>
                  </a:extLst>
                </p:cNvPr>
                <p:cNvSpPr txBox="1"/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6B951E9-9115-40B0-9EE3-15C311730E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491230-57D7-42E1-86C9-F8BDBC27F26F}"/>
                    </a:ext>
                  </a:extLst>
                </p:cNvPr>
                <p:cNvSpPr txBox="1"/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9491230-57D7-42E1-86C9-F8BDBC27F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483" r="-3103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6642175-06D9-49F0-BBD0-D85C26422F5D}"/>
                    </a:ext>
                  </a:extLst>
                </p:cNvPr>
                <p:cNvSpPr txBox="1"/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6642175-06D9-49F0-BBD0-D85C26422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0B944F-D65C-4CF1-980D-8B52712DB102}"/>
                    </a:ext>
                  </a:extLst>
                </p:cNvPr>
                <p:cNvSpPr txBox="1"/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0B944F-D65C-4CF1-980D-8B52712DB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4DF752F-0126-4AED-B7F5-C93B514F0ECF}"/>
                    </a:ext>
                  </a:extLst>
                </p:cNvPr>
                <p:cNvSpPr txBox="1"/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4DF752F-0126-4AED-B7F5-C93B514F0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4483" r="-310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94392F1-9984-4015-B686-4839D7F00A51}"/>
                    </a:ext>
                  </a:extLst>
                </p:cNvPr>
                <p:cNvSpPr txBox="1"/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94392F1-9984-4015-B686-4839D7F00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793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03D6AEE-CA0D-421C-AC60-34F700BD0611}"/>
                    </a:ext>
                  </a:extLst>
                </p:cNvPr>
                <p:cNvSpPr txBox="1"/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03D6AEE-CA0D-421C-AC60-34F700BD0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448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6951267-49B5-4BB3-92D7-CFC5E506F1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0724" y="2526706"/>
            <a:ext cx="5598493" cy="378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BD4E-7898-4E92-9F07-8DC95EF409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3128211"/>
            <a:ext cx="5803391" cy="3180515"/>
          </a:xfrm>
        </p:spPr>
        <p:txBody>
          <a:bodyPr>
            <a:normAutofit/>
          </a:bodyPr>
          <a:lstStyle/>
          <a:p>
            <a:r>
              <a:rPr lang="en-US" dirty="0"/>
              <a:t>In last session, we’ve used a 5-states random walk example.</a:t>
            </a:r>
          </a:p>
          <a:p>
            <a:endParaRPr lang="en-US" dirty="0"/>
          </a:p>
          <a:p>
            <a:r>
              <a:rPr lang="en-US" dirty="0"/>
              <a:t>Why making it larger here? Would a smaller shifted the advantage to a different value of </a:t>
            </a:r>
            <a:r>
              <a:rPr lang="en-US" i="1" dirty="0"/>
              <a:t>n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7736-E847-452D-83DC-01F1E0093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F4AD-2086-4DE5-BB58-E575F5288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0B8A5A-39AA-4925-B8C4-5E958F1C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E585D3-8237-43D8-B628-47311F2D3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Walk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25B9E-D6AF-46A6-BFA0-A025A604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49" y="2707052"/>
            <a:ext cx="5825942" cy="393567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B0C3574-D429-46A0-8583-35D2E8F24DD0}"/>
              </a:ext>
            </a:extLst>
          </p:cNvPr>
          <p:cNvGrpSpPr/>
          <p:nvPr/>
        </p:nvGrpSpPr>
        <p:grpSpPr>
          <a:xfrm>
            <a:off x="1448706" y="1421900"/>
            <a:ext cx="9294587" cy="583602"/>
            <a:chOff x="1448706" y="1421900"/>
            <a:chExt cx="9294587" cy="58360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11221B0-4C74-4CFD-9C34-92AA5DED70BA}"/>
                </a:ext>
              </a:extLst>
            </p:cNvPr>
            <p:cNvGrpSpPr/>
            <p:nvPr/>
          </p:nvGrpSpPr>
          <p:grpSpPr>
            <a:xfrm>
              <a:off x="1448706" y="1434124"/>
              <a:ext cx="9294587" cy="571378"/>
              <a:chOff x="1381997" y="1330681"/>
              <a:chExt cx="9294587" cy="571378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03C5835-2BEF-43FD-9D12-E76694D3FF6F}"/>
                  </a:ext>
                </a:extLst>
              </p:cNvPr>
              <p:cNvSpPr/>
              <p:nvPr/>
            </p:nvSpPr>
            <p:spPr>
              <a:xfrm>
                <a:off x="2533963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D12A202-76F4-4BA8-8854-94421B10D335}"/>
                  </a:ext>
                </a:extLst>
              </p:cNvPr>
              <p:cNvSpPr/>
              <p:nvPr/>
            </p:nvSpPr>
            <p:spPr>
              <a:xfrm>
                <a:off x="1381997" y="1330681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ED5D7ED-DC3F-4F91-85E4-BE6020F3D637}"/>
                  </a:ext>
                </a:extLst>
              </p:cNvPr>
              <p:cNvSpPr/>
              <p:nvPr/>
            </p:nvSpPr>
            <p:spPr>
              <a:xfrm>
                <a:off x="7802184" y="1330805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5BAA490B-97A3-44D5-8D43-6F85F774E0FA}"/>
                      </a:ext>
                    </a:extLst>
                  </p:cNvPr>
                  <p:cNvSpPr/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5BAA490B-97A3-44D5-8D43-6F85F774E0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9752E65-D7FC-4229-9706-68BABE759CBA}"/>
                  </a:ext>
                </a:extLst>
              </p:cNvPr>
              <p:cNvSpPr/>
              <p:nvPr/>
            </p:nvSpPr>
            <p:spPr>
              <a:xfrm>
                <a:off x="10106525" y="1330808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B48EE7B-8B3F-4B2F-AD68-4B9B79530C2C}"/>
                  </a:ext>
                </a:extLst>
              </p:cNvPr>
              <p:cNvSpPr/>
              <p:nvPr/>
            </p:nvSpPr>
            <p:spPr>
              <a:xfrm>
                <a:off x="8950344" y="1330806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2C247EF-3FD9-41FB-A296-1529D40C7FED}"/>
                  </a:ext>
                </a:extLst>
              </p:cNvPr>
              <p:cNvSpPr/>
              <p:nvPr/>
            </p:nvSpPr>
            <p:spPr>
              <a:xfrm>
                <a:off x="5747800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EC83947-6404-4375-8C1A-7702D37591EE}"/>
                  </a:ext>
                </a:extLst>
              </p:cNvPr>
              <p:cNvSpPr/>
              <p:nvPr/>
            </p:nvSpPr>
            <p:spPr>
              <a:xfrm>
                <a:off x="3685929" y="1330682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96291350-D88D-41ED-8BF8-2E5BE5C7427F}"/>
                      </a:ext>
                    </a:extLst>
                  </p:cNvPr>
                  <p:cNvSpPr/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96291350-D88D-41ED-8BF8-2E5BE5C742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CDEDD69-BB4D-4DE8-B619-5D25894A455F}"/>
                  </a:ext>
                </a:extLst>
              </p:cNvPr>
              <p:cNvCxnSpPr>
                <a:stCxn id="77" idx="3"/>
                <a:endCxn id="76" idx="2"/>
              </p:cNvCxnSpPr>
              <p:nvPr/>
            </p:nvCxnSpPr>
            <p:spPr>
              <a:xfrm>
                <a:off x="1952056" y="1615711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AE0CA78A-0CBA-4919-BFC7-A879664FD38A}"/>
                  </a:ext>
                </a:extLst>
              </p:cNvPr>
              <p:cNvCxnSpPr/>
              <p:nvPr/>
            </p:nvCxnSpPr>
            <p:spPr>
              <a:xfrm>
                <a:off x="3101842" y="1611985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71CFD69-2211-4807-A662-1C0ED5666049}"/>
                  </a:ext>
                </a:extLst>
              </p:cNvPr>
              <p:cNvCxnSpPr/>
              <p:nvPr/>
            </p:nvCxnSpPr>
            <p:spPr>
              <a:xfrm>
                <a:off x="4255988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609ED9F-FD2B-44C3-8D6B-F7BB54EC0AF2}"/>
                  </a:ext>
                </a:extLst>
              </p:cNvPr>
              <p:cNvCxnSpPr/>
              <p:nvPr/>
            </p:nvCxnSpPr>
            <p:spPr>
              <a:xfrm>
                <a:off x="5162674" y="164115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46163B3-D661-4BE9-8B8C-E3775CC5DE3B}"/>
                  </a:ext>
                </a:extLst>
              </p:cNvPr>
              <p:cNvCxnSpPr/>
              <p:nvPr/>
            </p:nvCxnSpPr>
            <p:spPr>
              <a:xfrm>
                <a:off x="6304834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D7C705EC-09C2-4840-8421-9CE6A3EC2AB4}"/>
                  </a:ext>
                </a:extLst>
              </p:cNvPr>
              <p:cNvCxnSpPr/>
              <p:nvPr/>
            </p:nvCxnSpPr>
            <p:spPr>
              <a:xfrm>
                <a:off x="7230212" y="1642476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CE7E59F-5719-41E3-8888-ADEEC058E482}"/>
                  </a:ext>
                </a:extLst>
              </p:cNvPr>
              <p:cNvCxnSpPr/>
              <p:nvPr/>
            </p:nvCxnSpPr>
            <p:spPr>
              <a:xfrm>
                <a:off x="8372243" y="163931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0F34BF5B-C5B3-450D-85E8-196C20951243}"/>
                  </a:ext>
                </a:extLst>
              </p:cNvPr>
              <p:cNvCxnSpPr/>
              <p:nvPr/>
            </p:nvCxnSpPr>
            <p:spPr>
              <a:xfrm>
                <a:off x="9514274" y="1634318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588053F-C480-4BDA-8CE8-7E07FCD27DA0}"/>
                    </a:ext>
                  </a:extLst>
                </p:cNvPr>
                <p:cNvSpPr txBox="1"/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588053F-C480-4BDA-8CE8-7E07FCD27D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3103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A7699B-C681-45E6-BB7E-C5BC47ECC6E1}"/>
                    </a:ext>
                  </a:extLst>
                </p:cNvPr>
                <p:cNvSpPr txBox="1"/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6A7699B-C681-45E6-BB7E-C5BC47ECC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4BA9A52-C5E5-4AC5-9B23-9C1CD9D240AF}"/>
                    </a:ext>
                  </a:extLst>
                </p:cNvPr>
                <p:cNvSpPr txBox="1"/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4BA9A52-C5E5-4AC5-9B23-9C1CD9D240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483" r="-3103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BAAC727-45E7-4B48-B1E0-BFA524948A5D}"/>
                    </a:ext>
                  </a:extLst>
                </p:cNvPr>
                <p:cNvSpPr txBox="1"/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BAAC727-45E7-4B48-B1E0-BFA524948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A32E448-84B9-4F2A-892A-2A803344BC84}"/>
                    </a:ext>
                  </a:extLst>
                </p:cNvPr>
                <p:cNvSpPr txBox="1"/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A32E448-84B9-4F2A-892A-2A803344B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314B75A-E9BC-49A6-9434-9A225A38F2E7}"/>
                    </a:ext>
                  </a:extLst>
                </p:cNvPr>
                <p:cNvSpPr txBox="1"/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314B75A-E9BC-49A6-9434-9A225A38F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4483" r="-310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3F51305-4F28-4094-A2EC-2ED9E6CAC6BE}"/>
                    </a:ext>
                  </a:extLst>
                </p:cNvPr>
                <p:cNvSpPr txBox="1"/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3F51305-4F28-4094-A2EC-2ED9E6CAC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72CD44-8314-4171-9ECF-6F33634A3184}"/>
                    </a:ext>
                  </a:extLst>
                </p:cNvPr>
                <p:cNvSpPr txBox="1"/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72CD44-8314-4171-9ECF-6F33634A3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448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263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BD4E-7898-4E92-9F07-8DC95EF409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3128211"/>
            <a:ext cx="5803391" cy="3180515"/>
          </a:xfrm>
        </p:spPr>
        <p:txBody>
          <a:bodyPr/>
          <a:lstStyle/>
          <a:p>
            <a:r>
              <a:rPr lang="en-US" dirty="0"/>
              <a:t>Why making it larger here? Would a smaller shifted the advantage to a different value of </a:t>
            </a:r>
            <a:r>
              <a:rPr lang="en-US" i="1" dirty="0"/>
              <a:t>n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7736-E847-452D-83DC-01F1E0093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F4AD-2086-4DE5-BB58-E575F5288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0B8A5A-39AA-4925-B8C4-5E958F1C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E585D3-8237-43D8-B628-47311F2D3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Walk Example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E228FD-47CC-4018-B80A-9FBCF891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02" y="2631042"/>
            <a:ext cx="5184760" cy="38885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71F2BA-4CA9-48A4-8FC4-10937ED6F9DF}"/>
              </a:ext>
            </a:extLst>
          </p:cNvPr>
          <p:cNvSpPr txBox="1"/>
          <p:nvPr/>
        </p:nvSpPr>
        <p:spPr>
          <a:xfrm>
            <a:off x="8293323" y="2727918"/>
            <a:ext cx="226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5-state random walk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EEF787-EFF8-4C10-8AE5-5C10C3ADA97E}"/>
              </a:ext>
            </a:extLst>
          </p:cNvPr>
          <p:cNvSpPr txBox="1"/>
          <p:nvPr/>
        </p:nvSpPr>
        <p:spPr>
          <a:xfrm>
            <a:off x="292609" y="4575327"/>
            <a:ext cx="5650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episodes aren’t long in the five-state random walk problem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9 transitions/episode),</a:t>
            </a:r>
            <a:r>
              <a:rPr lang="en-US" dirty="0"/>
              <a:t> large values of </a:t>
            </a:r>
            <a:r>
              <a:rPr lang="en-US" i="1" dirty="0"/>
              <a:t>n</a:t>
            </a:r>
            <a:r>
              <a:rPr lang="en-US" dirty="0"/>
              <a:t> will behave exactly as MC. If fact, with such setting, there is little to gain from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bootstrapping, since variance increases with </a:t>
            </a:r>
            <a:r>
              <a:rPr lang="en-US" i="1" dirty="0"/>
              <a:t>n</a:t>
            </a:r>
            <a:r>
              <a:rPr lang="en-US" dirty="0"/>
              <a:t> forcing learning rate must be smaller.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394281-D397-4494-8302-35D0BDF7C6ED}"/>
              </a:ext>
            </a:extLst>
          </p:cNvPr>
          <p:cNvGrpSpPr/>
          <p:nvPr/>
        </p:nvGrpSpPr>
        <p:grpSpPr>
          <a:xfrm>
            <a:off x="1448706" y="1421900"/>
            <a:ext cx="9294587" cy="583602"/>
            <a:chOff x="1448706" y="1421900"/>
            <a:chExt cx="9294587" cy="58360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7B0E94-09C9-4A49-AB93-BEFD27F8A025}"/>
                </a:ext>
              </a:extLst>
            </p:cNvPr>
            <p:cNvGrpSpPr/>
            <p:nvPr/>
          </p:nvGrpSpPr>
          <p:grpSpPr>
            <a:xfrm>
              <a:off x="1448706" y="1434124"/>
              <a:ext cx="9294587" cy="571378"/>
              <a:chOff x="1381997" y="1330681"/>
              <a:chExt cx="9294587" cy="571378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A6BAE41-7C38-4CEC-BEA4-114FBEA39168}"/>
                  </a:ext>
                </a:extLst>
              </p:cNvPr>
              <p:cNvSpPr/>
              <p:nvPr/>
            </p:nvSpPr>
            <p:spPr>
              <a:xfrm>
                <a:off x="2533963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E8FA7E1-509F-4EFD-8EB0-364A5CCBF58B}"/>
                  </a:ext>
                </a:extLst>
              </p:cNvPr>
              <p:cNvSpPr/>
              <p:nvPr/>
            </p:nvSpPr>
            <p:spPr>
              <a:xfrm>
                <a:off x="1381997" y="1330681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77C8897-47D1-4BCE-BF98-B40E77CBB21F}"/>
                  </a:ext>
                </a:extLst>
              </p:cNvPr>
              <p:cNvSpPr/>
              <p:nvPr/>
            </p:nvSpPr>
            <p:spPr>
              <a:xfrm>
                <a:off x="7802184" y="1330805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80F875C-CA60-4ABB-8F42-4E2F9C0783DC}"/>
                      </a:ext>
                    </a:extLst>
                  </p:cNvPr>
                  <p:cNvSpPr/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80F875C-CA60-4ABB-8F42-4E2F9C0783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88D2485-F6A7-449C-812D-A4A43DB79729}"/>
                  </a:ext>
                </a:extLst>
              </p:cNvPr>
              <p:cNvSpPr/>
              <p:nvPr/>
            </p:nvSpPr>
            <p:spPr>
              <a:xfrm>
                <a:off x="10106525" y="1330808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68F6F24-3EC1-4739-83CD-ADCFF2E777D0}"/>
                  </a:ext>
                </a:extLst>
              </p:cNvPr>
              <p:cNvSpPr/>
              <p:nvPr/>
            </p:nvSpPr>
            <p:spPr>
              <a:xfrm>
                <a:off x="8950344" y="1330806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CAC9601-339A-4C17-962C-AC63BA641812}"/>
                  </a:ext>
                </a:extLst>
              </p:cNvPr>
              <p:cNvSpPr/>
              <p:nvPr/>
            </p:nvSpPr>
            <p:spPr>
              <a:xfrm>
                <a:off x="5747800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0F952E6-56B3-4C64-8659-E4CBE39F9E62}"/>
                  </a:ext>
                </a:extLst>
              </p:cNvPr>
              <p:cNvSpPr/>
              <p:nvPr/>
            </p:nvSpPr>
            <p:spPr>
              <a:xfrm>
                <a:off x="3685929" y="1330682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6DD3D27-5A22-49DE-B2A4-E0678BA4C591}"/>
                      </a:ext>
                    </a:extLst>
                  </p:cNvPr>
                  <p:cNvSpPr/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6DD3D27-5A22-49DE-B2A4-E0678BA4C5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AECB810-22FC-4A2A-8167-5780C744F271}"/>
                  </a:ext>
                </a:extLst>
              </p:cNvPr>
              <p:cNvCxnSpPr>
                <a:stCxn id="53" idx="3"/>
                <a:endCxn id="52" idx="2"/>
              </p:cNvCxnSpPr>
              <p:nvPr/>
            </p:nvCxnSpPr>
            <p:spPr>
              <a:xfrm>
                <a:off x="1952056" y="1615711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1723BC8-BED7-41C4-BC0B-BEB2FDD9EF13}"/>
                  </a:ext>
                </a:extLst>
              </p:cNvPr>
              <p:cNvCxnSpPr/>
              <p:nvPr/>
            </p:nvCxnSpPr>
            <p:spPr>
              <a:xfrm>
                <a:off x="3101842" y="1611985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B1FC48F-15C7-4406-A08D-C7684468367B}"/>
                  </a:ext>
                </a:extLst>
              </p:cNvPr>
              <p:cNvCxnSpPr/>
              <p:nvPr/>
            </p:nvCxnSpPr>
            <p:spPr>
              <a:xfrm>
                <a:off x="4255988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99A3687-A835-4BCE-A88A-ABEA7B555E16}"/>
                  </a:ext>
                </a:extLst>
              </p:cNvPr>
              <p:cNvCxnSpPr/>
              <p:nvPr/>
            </p:nvCxnSpPr>
            <p:spPr>
              <a:xfrm>
                <a:off x="5162674" y="164115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F09C303-3BE6-45B2-ACFD-9740CC4515A5}"/>
                  </a:ext>
                </a:extLst>
              </p:cNvPr>
              <p:cNvCxnSpPr/>
              <p:nvPr/>
            </p:nvCxnSpPr>
            <p:spPr>
              <a:xfrm>
                <a:off x="6304834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C4DFB61-466C-4311-BDD6-14FD57EC2F0D}"/>
                  </a:ext>
                </a:extLst>
              </p:cNvPr>
              <p:cNvCxnSpPr/>
              <p:nvPr/>
            </p:nvCxnSpPr>
            <p:spPr>
              <a:xfrm>
                <a:off x="7230212" y="1642476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3DC2048-F44F-487D-9F47-3C79A683E365}"/>
                  </a:ext>
                </a:extLst>
              </p:cNvPr>
              <p:cNvCxnSpPr/>
              <p:nvPr/>
            </p:nvCxnSpPr>
            <p:spPr>
              <a:xfrm>
                <a:off x="8372243" y="163931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563155-7F62-4C83-985B-622FC02F9485}"/>
                  </a:ext>
                </a:extLst>
              </p:cNvPr>
              <p:cNvCxnSpPr/>
              <p:nvPr/>
            </p:nvCxnSpPr>
            <p:spPr>
              <a:xfrm>
                <a:off x="9514274" y="1634318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A1E29F9-DEA3-45C3-9591-83BDFDF42302}"/>
                    </a:ext>
                  </a:extLst>
                </p:cNvPr>
                <p:cNvSpPr txBox="1"/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A1E29F9-DEA3-45C3-9591-83BDFDF42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3103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C62381-C1AF-44E6-AFF5-8315E4FFA44D}"/>
                    </a:ext>
                  </a:extLst>
                </p:cNvPr>
                <p:cNvSpPr txBox="1"/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C62381-C1AF-44E6-AFF5-8315E4FFA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A99644-3536-4359-80C1-B026DCD48461}"/>
                    </a:ext>
                  </a:extLst>
                </p:cNvPr>
                <p:cNvSpPr txBox="1"/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A99644-3536-4359-80C1-B026DCD484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483" r="-3103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D713C40-472E-4947-A887-1C6DDD2FA236}"/>
                    </a:ext>
                  </a:extLst>
                </p:cNvPr>
                <p:cNvSpPr txBox="1"/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D713C40-472E-4947-A887-1C6DDD2FA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106C18-72BB-4622-96F8-EF6F27F29B76}"/>
                    </a:ext>
                  </a:extLst>
                </p:cNvPr>
                <p:cNvSpPr txBox="1"/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106C18-72BB-4622-96F8-EF6F27F29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392B5A7-1DBE-41E7-B7E4-3D26EAF799B2}"/>
                    </a:ext>
                  </a:extLst>
                </p:cNvPr>
                <p:cNvSpPr txBox="1"/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392B5A7-1DBE-41E7-B7E4-3D26EAF79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4483" r="-310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F0C2A2-753E-4FEA-8489-D4AB20D0C877}"/>
                    </a:ext>
                  </a:extLst>
                </p:cNvPr>
                <p:cNvSpPr txBox="1"/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F0C2A2-753E-4FEA-8489-D4AB20D0C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F5245C-5024-4464-975D-A8E38CC849BA}"/>
                    </a:ext>
                  </a:extLst>
                </p:cNvPr>
                <p:cNvSpPr txBox="1"/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F5245C-5024-4464-975D-A8E38CC84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448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746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B87D95FB-4351-481A-B276-422DA2E77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00" y="2631600"/>
            <a:ext cx="5184000" cy="388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BD4E-7898-4E92-9F07-8DC95EF409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3128211"/>
            <a:ext cx="5803391" cy="3180515"/>
          </a:xfrm>
        </p:spPr>
        <p:txBody>
          <a:bodyPr/>
          <a:lstStyle/>
          <a:p>
            <a:r>
              <a:rPr lang="en-US" dirty="0"/>
              <a:t>How about the change in the left side outcome from 0 to -1?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7736-E847-452D-83DC-01F1E0093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2F4AD-2086-4DE5-BB58-E575F5288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0B8A5A-39AA-4925-B8C4-5E958F1C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E585D3-8237-43D8-B628-47311F2D3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Walk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71F2BA-4CA9-48A4-8FC4-10937ED6F9DF}"/>
              </a:ext>
            </a:extLst>
          </p:cNvPr>
          <p:cNvSpPr txBox="1"/>
          <p:nvPr/>
        </p:nvSpPr>
        <p:spPr>
          <a:xfrm>
            <a:off x="7821291" y="2502814"/>
            <a:ext cx="2922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5-state random walk, with left side return set to 0</a:t>
            </a:r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E41EFAE5-3806-45E7-A68E-3D30F2E37710}"/>
              </a:ext>
            </a:extLst>
          </p:cNvPr>
          <p:cNvSpPr/>
          <p:nvPr/>
        </p:nvSpPr>
        <p:spPr>
          <a:xfrm>
            <a:off x="16042" y="3234519"/>
            <a:ext cx="412480" cy="388961"/>
          </a:xfrm>
          <a:prstGeom prst="star5">
            <a:avLst/>
          </a:prstGeom>
          <a:solidFill>
            <a:srgbClr val="00A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400B4D-EC18-4AF7-BA22-30A2FDF64507}"/>
              </a:ext>
            </a:extLst>
          </p:cNvPr>
          <p:cNvGrpSpPr/>
          <p:nvPr/>
        </p:nvGrpSpPr>
        <p:grpSpPr>
          <a:xfrm>
            <a:off x="1448706" y="1426673"/>
            <a:ext cx="9294587" cy="578829"/>
            <a:chOff x="1448706" y="1426673"/>
            <a:chExt cx="9294587" cy="57882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ABD59-41D8-4ECF-98FF-E3E01DF11FA8}"/>
                </a:ext>
              </a:extLst>
            </p:cNvPr>
            <p:cNvGrpSpPr/>
            <p:nvPr/>
          </p:nvGrpSpPr>
          <p:grpSpPr>
            <a:xfrm>
              <a:off x="1448706" y="1434124"/>
              <a:ext cx="9294587" cy="571378"/>
              <a:chOff x="1381997" y="1330681"/>
              <a:chExt cx="9294587" cy="57137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2662706-93A8-493E-AA8E-0811150FD2E8}"/>
                  </a:ext>
                </a:extLst>
              </p:cNvPr>
              <p:cNvSpPr/>
              <p:nvPr/>
            </p:nvSpPr>
            <p:spPr>
              <a:xfrm>
                <a:off x="2533963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E45824F-84C2-4AA3-BDAD-E09068D0020D}"/>
                  </a:ext>
                </a:extLst>
              </p:cNvPr>
              <p:cNvSpPr/>
              <p:nvPr/>
            </p:nvSpPr>
            <p:spPr>
              <a:xfrm>
                <a:off x="1381997" y="1330681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610BB20-F61B-4BF9-932B-653EAB4E4ED2}"/>
                  </a:ext>
                </a:extLst>
              </p:cNvPr>
              <p:cNvSpPr/>
              <p:nvPr/>
            </p:nvSpPr>
            <p:spPr>
              <a:xfrm>
                <a:off x="7802184" y="1330805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3EAA544-FA8F-417B-B15D-4DE130A520CE}"/>
                      </a:ext>
                    </a:extLst>
                  </p:cNvPr>
                  <p:cNvSpPr/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3EAA544-FA8F-417B-B15D-4DE130A520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BE350E2-3C60-4D09-BBB7-8A7BB952F96F}"/>
                  </a:ext>
                </a:extLst>
              </p:cNvPr>
              <p:cNvSpPr/>
              <p:nvPr/>
            </p:nvSpPr>
            <p:spPr>
              <a:xfrm>
                <a:off x="10106525" y="1330808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BDD8F8B-4363-4F2D-B2FF-6D0C7B190DAC}"/>
                  </a:ext>
                </a:extLst>
              </p:cNvPr>
              <p:cNvSpPr/>
              <p:nvPr/>
            </p:nvSpPr>
            <p:spPr>
              <a:xfrm>
                <a:off x="8950344" y="1330806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35066DB-75A6-4977-8C03-C982BE340DCD}"/>
                  </a:ext>
                </a:extLst>
              </p:cNvPr>
              <p:cNvSpPr/>
              <p:nvPr/>
            </p:nvSpPr>
            <p:spPr>
              <a:xfrm>
                <a:off x="5747800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B522A00-F6CA-4BBA-AC3C-767156105261}"/>
                  </a:ext>
                </a:extLst>
              </p:cNvPr>
              <p:cNvSpPr/>
              <p:nvPr/>
            </p:nvSpPr>
            <p:spPr>
              <a:xfrm>
                <a:off x="3685929" y="1330682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192A97B-00F0-4842-A4E6-0B0E8B5712BA}"/>
                      </a:ext>
                    </a:extLst>
                  </p:cNvPr>
                  <p:cNvSpPr/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192A97B-00F0-4842-A4E6-0B0E8B5712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424CDA7-CE7C-4734-AFAF-665574EE4835}"/>
                  </a:ext>
                </a:extLst>
              </p:cNvPr>
              <p:cNvCxnSpPr>
                <a:stCxn id="50" idx="3"/>
                <a:endCxn id="49" idx="2"/>
              </p:cNvCxnSpPr>
              <p:nvPr/>
            </p:nvCxnSpPr>
            <p:spPr>
              <a:xfrm>
                <a:off x="1952056" y="1615711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FCB08DD-848A-4425-B355-BAA770AD94DC}"/>
                  </a:ext>
                </a:extLst>
              </p:cNvPr>
              <p:cNvCxnSpPr/>
              <p:nvPr/>
            </p:nvCxnSpPr>
            <p:spPr>
              <a:xfrm>
                <a:off x="3101842" y="1611985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6833D84-13EE-4AC8-8194-4DE421D835AA}"/>
                  </a:ext>
                </a:extLst>
              </p:cNvPr>
              <p:cNvCxnSpPr/>
              <p:nvPr/>
            </p:nvCxnSpPr>
            <p:spPr>
              <a:xfrm>
                <a:off x="4255988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842473F-251F-4729-8412-3BF14E0081E9}"/>
                  </a:ext>
                </a:extLst>
              </p:cNvPr>
              <p:cNvCxnSpPr/>
              <p:nvPr/>
            </p:nvCxnSpPr>
            <p:spPr>
              <a:xfrm>
                <a:off x="5162674" y="164115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911BFFC-7246-4A90-8670-4F6709094A90}"/>
                  </a:ext>
                </a:extLst>
              </p:cNvPr>
              <p:cNvCxnSpPr/>
              <p:nvPr/>
            </p:nvCxnSpPr>
            <p:spPr>
              <a:xfrm>
                <a:off x="6304834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0356A912-7365-40E2-9284-C4858C0CA2DB}"/>
                  </a:ext>
                </a:extLst>
              </p:cNvPr>
              <p:cNvCxnSpPr/>
              <p:nvPr/>
            </p:nvCxnSpPr>
            <p:spPr>
              <a:xfrm>
                <a:off x="7230212" y="1642476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B43AF60-4079-4491-9D0F-2C58515DDB98}"/>
                  </a:ext>
                </a:extLst>
              </p:cNvPr>
              <p:cNvCxnSpPr/>
              <p:nvPr/>
            </p:nvCxnSpPr>
            <p:spPr>
              <a:xfrm>
                <a:off x="8372243" y="163931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E559BB5-CB45-4EEB-9BF5-904653323BB8}"/>
                  </a:ext>
                </a:extLst>
              </p:cNvPr>
              <p:cNvCxnSpPr/>
              <p:nvPr/>
            </p:nvCxnSpPr>
            <p:spPr>
              <a:xfrm>
                <a:off x="9514274" y="1634318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7AACDF-BDBF-4DD7-AD5E-07404A7F5460}"/>
                    </a:ext>
                  </a:extLst>
                </p:cNvPr>
                <p:cNvSpPr txBox="1"/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7AACDF-BDBF-4DD7-AD5E-07404A7F5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483" r="-3103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5C2E2B4-9741-41D1-9AC9-33F9D5D4B537}"/>
                    </a:ext>
                  </a:extLst>
                </p:cNvPr>
                <p:cNvSpPr txBox="1"/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5C2E2B4-9741-41D1-9AC9-33F9D5D4B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17F2756-E8E5-4FBE-A739-AFC08E2266B9}"/>
                    </a:ext>
                  </a:extLst>
                </p:cNvPr>
                <p:cNvSpPr txBox="1"/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17F2756-E8E5-4FBE-A739-AFC08E226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483" r="-3103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574A32F-3BD8-443B-954D-BBEE8FD2FD56}"/>
                    </a:ext>
                  </a:extLst>
                </p:cNvPr>
                <p:cNvSpPr txBox="1"/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574A32F-3BD8-443B-954D-BBEE8FD2F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D8DE01-9439-4FC1-8B4F-9BFDD88C429D}"/>
                    </a:ext>
                  </a:extLst>
                </p:cNvPr>
                <p:cNvSpPr txBox="1"/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D8DE01-9439-4FC1-8B4F-9BFDD88C4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AECC42D-DBC4-419E-B57E-5D1DA9F73E69}"/>
                    </a:ext>
                  </a:extLst>
                </p:cNvPr>
                <p:cNvSpPr txBox="1"/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AECC42D-DBC4-419E-B57E-5D1DA9F73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4483" r="-310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C3D1B9D-FD55-4DE3-A8C7-3B01511F4D33}"/>
                    </a:ext>
                  </a:extLst>
                </p:cNvPr>
                <p:cNvSpPr txBox="1"/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C3D1B9D-FD55-4DE3-A8C7-3B01511F4D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AF1B62B-9A43-439E-B989-A867596B5B7E}"/>
                    </a:ext>
                  </a:extLst>
                </p:cNvPr>
                <p:cNvSpPr txBox="1"/>
                <p:nvPr/>
              </p:nvSpPr>
              <p:spPr>
                <a:xfrm>
                  <a:off x="2272875" y="144342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AF1B62B-9A43-439E-B989-A867596B5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2875" y="144342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2258" r="-2903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B64D961-8D18-4F88-A3FA-623369B58426}"/>
              </a:ext>
            </a:extLst>
          </p:cNvPr>
          <p:cNvSpPr txBox="1"/>
          <p:nvPr/>
        </p:nvSpPr>
        <p:spPr>
          <a:xfrm>
            <a:off x="292609" y="4575327"/>
            <a:ext cx="5650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 must come from </a:t>
            </a:r>
            <a:r>
              <a:rPr lang="en-US" i="1" dirty="0"/>
              <a:t>only</a:t>
            </a:r>
            <a:r>
              <a:rPr lang="en-US" dirty="0"/>
              <a:t> from the right side, which means that it can take long to update the value of left most states. In this case,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bootstrapping breaks the tyranny of one-time step, letting updates get quicker to this far-away states.</a:t>
            </a:r>
          </a:p>
        </p:txBody>
      </p:sp>
    </p:spTree>
    <p:extLst>
      <p:ext uri="{BB962C8B-B14F-4D97-AF65-F5344CB8AC3E}">
        <p14:creationId xmlns:p14="http://schemas.microsoft.com/office/powerpoint/2010/main" val="11506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</p:spPr>
            <p:txBody>
              <a:bodyPr/>
              <a:lstStyle/>
              <a:p>
                <a:r>
                  <a:rPr lang="en-US" dirty="0"/>
                  <a:t>It describes a fully observable environment</a:t>
                </a:r>
              </a:p>
              <a:p>
                <a:r>
                  <a:rPr lang="en-US" dirty="0"/>
                  <a:t>It is defined by a 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11228409" cy="4828567"/>
              </a:xfrm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10C6C-D1E9-4F63-BC66-F1043191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74BED4-47F4-4DBC-BC0F-165C4FC27D16}"/>
                  </a:ext>
                </a:extLst>
              </p:cNvPr>
              <p:cNvSpPr txBox="1"/>
              <p:nvPr/>
            </p:nvSpPr>
            <p:spPr>
              <a:xfrm>
                <a:off x="2172945" y="5019012"/>
                <a:ext cx="7846111" cy="1200329"/>
              </a:xfrm>
              <a:prstGeom prst="rect">
                <a:avLst/>
              </a:prstGeom>
              <a:effectLst>
                <a:softEdge rad="31750"/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		is a finite set of possible states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		is a finite set of possible actions in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is a transition probability for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is the immediate reward for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74BED4-47F4-4DBC-BC0F-165C4FC2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45" y="5019012"/>
                <a:ext cx="7846111" cy="1200329"/>
              </a:xfrm>
              <a:prstGeom prst="rect">
                <a:avLst/>
              </a:prstGeom>
              <a:blipFill>
                <a:blip r:embed="rId3"/>
                <a:stretch>
                  <a:fillRect t="-2525" b="-656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5978D8-FAE2-4E40-8D03-4A588B81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94" y="2547257"/>
            <a:ext cx="6624860" cy="23404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30F0F-733A-41DF-BA0E-85A8A67E7287}"/>
              </a:ext>
            </a:extLst>
          </p:cNvPr>
          <p:cNvGrpSpPr/>
          <p:nvPr/>
        </p:nvGrpSpPr>
        <p:grpSpPr>
          <a:xfrm>
            <a:off x="8608597" y="1545293"/>
            <a:ext cx="2787147" cy="850132"/>
            <a:chOff x="8412480" y="1614716"/>
            <a:chExt cx="2787147" cy="8501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5285FA1-8328-4FC7-BA95-CA862B21942D}"/>
                </a:ext>
              </a:extLst>
            </p:cNvPr>
            <p:cNvGrpSpPr/>
            <p:nvPr/>
          </p:nvGrpSpPr>
          <p:grpSpPr>
            <a:xfrm>
              <a:off x="8481801" y="1614716"/>
              <a:ext cx="2717826" cy="850132"/>
              <a:chOff x="8200393" y="1551810"/>
              <a:chExt cx="2717826" cy="85013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D10C995-BC39-4CBE-9084-E4B047BA36A2}"/>
                  </a:ext>
                </a:extLst>
              </p:cNvPr>
              <p:cNvGrpSpPr/>
              <p:nvPr/>
            </p:nvGrpSpPr>
            <p:grpSpPr>
              <a:xfrm>
                <a:off x="8200393" y="1870600"/>
                <a:ext cx="2717826" cy="531342"/>
                <a:chOff x="6760254" y="2147599"/>
                <a:chExt cx="2717826" cy="53134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51CF0D7-6D5B-4175-8E1D-C7C7A13EE8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60254" y="2147599"/>
                      <a:ext cx="164032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E51CF0D7-6D5B-4175-8E1D-C7C7A13EE8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60254" y="2147599"/>
                      <a:ext cx="1640321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48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EFE837A-4C8E-4D9E-A82C-DC5707862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53936" y="2401942"/>
                      <a:ext cx="20241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BEFE837A-4C8E-4D9E-A82C-DC57078628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53936" y="2401942"/>
                      <a:ext cx="202414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02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D674205-11AE-4437-8690-E3270D636188}"/>
                      </a:ext>
                    </a:extLst>
                  </p:cNvPr>
                  <p:cNvSpPr/>
                  <p:nvPr/>
                </p:nvSpPr>
                <p:spPr>
                  <a:xfrm>
                    <a:off x="8691339" y="1551810"/>
                    <a:ext cx="92852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D674205-11AE-4437-8690-E3270D6361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1339" y="1551810"/>
                    <a:ext cx="92852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BEE34C-CF32-4337-8D1D-86DDC7C9470A}"/>
                </a:ext>
              </a:extLst>
            </p:cNvPr>
            <p:cNvSpPr txBox="1"/>
            <p:nvPr/>
          </p:nvSpPr>
          <p:spPr>
            <a:xfrm>
              <a:off x="8412480" y="1617506"/>
              <a:ext cx="1954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Goal: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65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62ED9-56F1-4B60-9D10-5EF10D76E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8551D-9B93-4C45-A500-878016693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576A67-FEC1-48A6-8771-5ED422C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6D5D50-B775-4AE5-9FC4-9AC9ED971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</a:t>
            </a:r>
            <a:r>
              <a:rPr lang="en-US" dirty="0" err="1"/>
              <a:t>Sarsa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2C469-4D9E-4666-BDC3-0BF27992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10" y="2257923"/>
            <a:ext cx="5946790" cy="438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09DCE-5F20-45C7-92B8-740BC5178BB2}"/>
                  </a:ext>
                </a:extLst>
              </p:cNvPr>
              <p:cNvSpPr txBox="1"/>
              <p:nvPr/>
            </p:nvSpPr>
            <p:spPr>
              <a:xfrm>
                <a:off x="136546" y="2660015"/>
                <a:ext cx="6280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09DCE-5F20-45C7-92B8-740BC5178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6" y="2660015"/>
                <a:ext cx="6280887" cy="276999"/>
              </a:xfrm>
              <a:prstGeom prst="rect">
                <a:avLst/>
              </a:prstGeom>
              <a:blipFill>
                <a:blip r:embed="rId3"/>
                <a:stretch>
                  <a:fillRect l="-679" t="-4348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5F4D6-DE91-498C-9A9A-84B04CB751A0}"/>
                  </a:ext>
                </a:extLst>
              </p:cNvPr>
              <p:cNvSpPr txBox="1"/>
              <p:nvPr/>
            </p:nvSpPr>
            <p:spPr>
              <a:xfrm>
                <a:off x="176329" y="4245131"/>
                <a:ext cx="4713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5F4D6-DE91-498C-9A9A-84B04CB75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29" y="4245131"/>
                <a:ext cx="4713663" cy="276999"/>
              </a:xfrm>
              <a:prstGeom prst="rect">
                <a:avLst/>
              </a:prstGeom>
              <a:blipFill>
                <a:blip r:embed="rId4"/>
                <a:stretch>
                  <a:fillRect l="-77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BE6EB8-312C-45F9-B6E9-033D3DC85CE6}"/>
                  </a:ext>
                </a:extLst>
              </p:cNvPr>
              <p:cNvSpPr txBox="1"/>
              <p:nvPr/>
            </p:nvSpPr>
            <p:spPr>
              <a:xfrm>
                <a:off x="136546" y="1576408"/>
                <a:ext cx="58102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BE6EB8-312C-45F9-B6E9-033D3DC85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6" y="1576408"/>
                <a:ext cx="5810245" cy="276999"/>
              </a:xfrm>
              <a:prstGeom prst="rect">
                <a:avLst/>
              </a:prstGeom>
              <a:blipFill>
                <a:blip r:embed="rId5"/>
                <a:stretch>
                  <a:fillRect t="-444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C7AA516-21A4-45C4-B7D7-54D03E7B098F}"/>
                  </a:ext>
                </a:extLst>
              </p:cNvPr>
              <p:cNvSpPr/>
              <p:nvPr/>
            </p:nvSpPr>
            <p:spPr>
              <a:xfrm>
                <a:off x="136545" y="1878977"/>
                <a:ext cx="2532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C7AA516-21A4-45C4-B7D7-54D03E7B0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5" y="1878977"/>
                <a:ext cx="2532873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41C5100-32F3-40F3-B0DE-67662C2C5167}"/>
              </a:ext>
            </a:extLst>
          </p:cNvPr>
          <p:cNvSpPr txBox="1"/>
          <p:nvPr/>
        </p:nvSpPr>
        <p:spPr>
          <a:xfrm>
            <a:off x="136544" y="1263112"/>
            <a:ext cx="316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-step TD return: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2F5E1E-E968-4FA0-8405-4D4B996D626F}"/>
              </a:ext>
            </a:extLst>
          </p:cNvPr>
          <p:cNvCxnSpPr/>
          <p:nvPr/>
        </p:nvCxnSpPr>
        <p:spPr>
          <a:xfrm>
            <a:off x="5151120" y="1991360"/>
            <a:ext cx="0" cy="66865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D3E296-4588-455F-B5C8-590282D43D36}"/>
              </a:ext>
            </a:extLst>
          </p:cNvPr>
          <p:cNvSpPr/>
          <p:nvPr/>
        </p:nvSpPr>
        <p:spPr>
          <a:xfrm>
            <a:off x="136546" y="3875799"/>
            <a:ext cx="450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State-value function using </a:t>
            </a:r>
            <a:r>
              <a:rPr lang="en-US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-step TD return: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F42C4B-577A-4612-8E0E-4B588B0B9CCB}"/>
                  </a:ext>
                </a:extLst>
              </p:cNvPr>
              <p:cNvSpPr txBox="1"/>
              <p:nvPr/>
            </p:nvSpPr>
            <p:spPr>
              <a:xfrm>
                <a:off x="131504" y="5276249"/>
                <a:ext cx="5777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F42C4B-577A-4612-8E0E-4B588B0B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04" y="5276249"/>
                <a:ext cx="5777992" cy="276999"/>
              </a:xfrm>
              <a:prstGeom prst="rect">
                <a:avLst/>
              </a:prstGeom>
              <a:blipFill>
                <a:blip r:embed="rId7"/>
                <a:stretch>
                  <a:fillRect l="-845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E3AD4E-4563-4196-BC19-D58704400275}"/>
              </a:ext>
            </a:extLst>
          </p:cNvPr>
          <p:cNvCxnSpPr/>
          <p:nvPr/>
        </p:nvCxnSpPr>
        <p:spPr>
          <a:xfrm>
            <a:off x="650240" y="4522130"/>
            <a:ext cx="0" cy="66865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7746E0-4F3B-4F3C-A448-13C6678E6D05}"/>
              </a:ext>
            </a:extLst>
          </p:cNvPr>
          <p:cNvCxnSpPr>
            <a:cxnSpLocks/>
          </p:cNvCxnSpPr>
          <p:nvPr/>
        </p:nvCxnSpPr>
        <p:spPr>
          <a:xfrm>
            <a:off x="1869440" y="4562475"/>
            <a:ext cx="375920" cy="66865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8ED697-ACBB-4105-AEBD-8F81352F37AD}"/>
              </a:ext>
            </a:extLst>
          </p:cNvPr>
          <p:cNvCxnSpPr>
            <a:cxnSpLocks/>
          </p:cNvCxnSpPr>
          <p:nvPr/>
        </p:nvCxnSpPr>
        <p:spPr>
          <a:xfrm>
            <a:off x="4274171" y="4614463"/>
            <a:ext cx="531509" cy="66865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06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135ECA-5242-47A9-A4C4-B1E01802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5" y="1535662"/>
            <a:ext cx="5753562" cy="38331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D573F-594D-4DB9-BA41-33833031A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702F-51E8-4C4F-A73C-2DF89A1B6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6E0E5D-4584-4F47-8B39-918AE209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BAD5A-1F62-4DC6-8665-3FD9B983A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</a:t>
            </a:r>
            <a:r>
              <a:rPr lang="en-US" dirty="0" err="1"/>
              <a:t>Sarsa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8F41D-A5C7-41D7-AEAC-B8BFCADD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03" y="1261961"/>
            <a:ext cx="5575769" cy="4557542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291D7DD8-47AA-4595-8A7E-A548152ED642}"/>
              </a:ext>
            </a:extLst>
          </p:cNvPr>
          <p:cNvGrpSpPr/>
          <p:nvPr/>
        </p:nvGrpSpPr>
        <p:grpSpPr>
          <a:xfrm>
            <a:off x="811425" y="4613910"/>
            <a:ext cx="9116346" cy="792439"/>
            <a:chOff x="811425" y="4613910"/>
            <a:chExt cx="9116346" cy="79243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E94850-7719-4941-B7C5-6E5A2F205CAD}"/>
                </a:ext>
              </a:extLst>
            </p:cNvPr>
            <p:cNvSpPr/>
            <p:nvPr/>
          </p:nvSpPr>
          <p:spPr>
            <a:xfrm>
              <a:off x="2969623" y="4613910"/>
              <a:ext cx="672737" cy="326571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684DC6-E1FB-4B6C-8B2C-0037B4A8DB41}"/>
                </a:ext>
              </a:extLst>
            </p:cNvPr>
            <p:cNvSpPr/>
            <p:nvPr/>
          </p:nvSpPr>
          <p:spPr>
            <a:xfrm>
              <a:off x="2566851" y="4800055"/>
              <a:ext cx="507897" cy="303997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9FBA1F-CFB9-43F6-ACF8-3FBD5C2E0943}"/>
                </a:ext>
              </a:extLst>
            </p:cNvPr>
            <p:cNvSpPr/>
            <p:nvPr/>
          </p:nvSpPr>
          <p:spPr>
            <a:xfrm>
              <a:off x="8898103" y="4986528"/>
              <a:ext cx="1029668" cy="231648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BA46BA-F791-43F5-AC39-4E560D33EFCD}"/>
                </a:ext>
              </a:extLst>
            </p:cNvPr>
            <p:cNvSpPr/>
            <p:nvPr/>
          </p:nvSpPr>
          <p:spPr>
            <a:xfrm>
              <a:off x="9009888" y="5175504"/>
              <a:ext cx="688847" cy="193330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68FBF0-AECD-42FB-B329-BA38937AA7EA}"/>
                </a:ext>
              </a:extLst>
            </p:cNvPr>
            <p:cNvSpPr/>
            <p:nvPr/>
          </p:nvSpPr>
          <p:spPr>
            <a:xfrm>
              <a:off x="811425" y="4800055"/>
              <a:ext cx="572368" cy="303997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19BBC6F-D21D-4692-A30D-BFB61F79B201}"/>
                </a:ext>
              </a:extLst>
            </p:cNvPr>
            <p:cNvSpPr/>
            <p:nvPr/>
          </p:nvSpPr>
          <p:spPr>
            <a:xfrm>
              <a:off x="1487429" y="4846320"/>
              <a:ext cx="507897" cy="213360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31806A-686C-4955-8279-683B53857838}"/>
                </a:ext>
              </a:extLst>
            </p:cNvPr>
            <p:cNvSpPr/>
            <p:nvPr/>
          </p:nvSpPr>
          <p:spPr>
            <a:xfrm>
              <a:off x="6841553" y="5175505"/>
              <a:ext cx="754063" cy="193330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890B927-D46F-4C9D-979E-7D0212A29F28}"/>
                </a:ext>
              </a:extLst>
            </p:cNvPr>
            <p:cNvSpPr/>
            <p:nvPr/>
          </p:nvSpPr>
          <p:spPr>
            <a:xfrm>
              <a:off x="7752649" y="5102352"/>
              <a:ext cx="688847" cy="303997"/>
            </a:xfrm>
            <a:prstGeom prst="ellipse">
              <a:avLst/>
            </a:prstGeom>
            <a:noFill/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480D77-4DF5-47F1-BF4A-72B2AA9BDE86}"/>
              </a:ext>
            </a:extLst>
          </p:cNvPr>
          <p:cNvCxnSpPr/>
          <p:nvPr/>
        </p:nvCxnSpPr>
        <p:spPr>
          <a:xfrm flipH="1">
            <a:off x="11020815" y="5432473"/>
            <a:ext cx="69233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BF6ECC5-EB39-4D7E-BDD8-5D3AFA023304}"/>
              </a:ext>
            </a:extLst>
          </p:cNvPr>
          <p:cNvGrpSpPr/>
          <p:nvPr/>
        </p:nvGrpSpPr>
        <p:grpSpPr>
          <a:xfrm>
            <a:off x="1360800" y="2838124"/>
            <a:ext cx="9259303" cy="3921277"/>
            <a:chOff x="1360800" y="2838124"/>
            <a:chExt cx="9259303" cy="39212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D5D5101-0A02-4CDA-9643-67F479B26704}"/>
                </a:ext>
              </a:extLst>
            </p:cNvPr>
            <p:cNvSpPr txBox="1"/>
            <p:nvPr/>
          </p:nvSpPr>
          <p:spPr>
            <a:xfrm>
              <a:off x="2544166" y="5478517"/>
              <a:ext cx="256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A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D7E805D-A657-4765-880E-D435CE693676}"/>
                </a:ext>
              </a:extLst>
            </p:cNvPr>
            <p:cNvGrpSpPr/>
            <p:nvPr/>
          </p:nvGrpSpPr>
          <p:grpSpPr>
            <a:xfrm>
              <a:off x="1360800" y="2838124"/>
              <a:ext cx="9259303" cy="3921277"/>
              <a:chOff x="1360800" y="2838124"/>
              <a:chExt cx="9259303" cy="392127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2646F51-1F62-4E5F-A2AA-20EBA178CBF7}"/>
                  </a:ext>
                </a:extLst>
              </p:cNvPr>
              <p:cNvCxnSpPr/>
              <p:nvPr/>
            </p:nvCxnSpPr>
            <p:spPr>
              <a:xfrm flipH="1">
                <a:off x="9927771" y="4377363"/>
                <a:ext cx="692332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F1C2595-CBB6-42D6-B62F-3BFFDE83AE6F}"/>
                  </a:ext>
                </a:extLst>
              </p:cNvPr>
              <p:cNvCxnSpPr/>
              <p:nvPr/>
            </p:nvCxnSpPr>
            <p:spPr>
              <a:xfrm flipH="1">
                <a:off x="9074331" y="2838124"/>
                <a:ext cx="692332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DDC55B8-1F43-4FA0-BE77-2096CF8F3963}"/>
                  </a:ext>
                </a:extLst>
              </p:cNvPr>
              <p:cNvCxnSpPr/>
              <p:nvPr/>
            </p:nvCxnSpPr>
            <p:spPr>
              <a:xfrm flipH="1">
                <a:off x="3257004" y="3682855"/>
                <a:ext cx="692332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A740126-F755-4186-9148-9F6DC6C94CC7}"/>
                  </a:ext>
                </a:extLst>
              </p:cNvPr>
              <p:cNvSpPr txBox="1"/>
              <p:nvPr/>
            </p:nvSpPr>
            <p:spPr>
              <a:xfrm>
                <a:off x="2560440" y="6376468"/>
                <a:ext cx="211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7B6C143-389F-4779-8AE6-9143862537BB}"/>
                  </a:ext>
                </a:extLst>
              </p:cNvPr>
              <p:cNvSpPr txBox="1"/>
              <p:nvPr/>
            </p:nvSpPr>
            <p:spPr>
              <a:xfrm>
                <a:off x="4654275" y="6361832"/>
                <a:ext cx="4188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A’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1B8AC4-0673-4A67-B6E6-3FF29E4D12DF}"/>
                  </a:ext>
                </a:extLst>
              </p:cNvPr>
              <p:cNvSpPr txBox="1"/>
              <p:nvPr/>
            </p:nvSpPr>
            <p:spPr>
              <a:xfrm>
                <a:off x="3032739" y="6390069"/>
                <a:ext cx="211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B3B5A1E-3107-4F27-A5D6-A25C107F67A6}"/>
                  </a:ext>
                </a:extLst>
              </p:cNvPr>
              <p:cNvSpPr/>
              <p:nvPr/>
            </p:nvSpPr>
            <p:spPr>
              <a:xfrm>
                <a:off x="1360800" y="5623288"/>
                <a:ext cx="418881" cy="41801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</a:t>
                </a:r>
                <a:endParaRPr lang="en-US" b="1" dirty="0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94AEA11-ADB8-4A5D-9517-DE52435DCEBD}"/>
                  </a:ext>
                </a:extLst>
              </p:cNvPr>
              <p:cNvCxnSpPr>
                <a:cxnSpLocks/>
                <a:stCxn id="30" idx="6"/>
                <a:endCxn id="36" idx="6"/>
              </p:cNvCxnSpPr>
              <p:nvPr/>
            </p:nvCxnSpPr>
            <p:spPr>
              <a:xfrm flipV="1">
                <a:off x="1779681" y="5832293"/>
                <a:ext cx="833852" cy="1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69E50FE-A3A5-4649-A833-EB607090A9EF}"/>
                  </a:ext>
                </a:extLst>
              </p:cNvPr>
              <p:cNvSpPr/>
              <p:nvPr/>
            </p:nvSpPr>
            <p:spPr>
              <a:xfrm flipH="1">
                <a:off x="2613533" y="5779716"/>
                <a:ext cx="105372" cy="105153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1265380-38A2-4F83-9EC3-D0A72C9DEFEA}"/>
                  </a:ext>
                </a:extLst>
              </p:cNvPr>
              <p:cNvCxnSpPr>
                <a:cxnSpLocks/>
                <a:stCxn id="36" idx="2"/>
                <a:endCxn id="40" idx="2"/>
              </p:cNvCxnSpPr>
              <p:nvPr/>
            </p:nvCxnSpPr>
            <p:spPr>
              <a:xfrm flipV="1">
                <a:off x="2718905" y="5832206"/>
                <a:ext cx="835200" cy="87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1CC51EC-CC36-418D-8A39-833C572D47F3}"/>
                  </a:ext>
                </a:extLst>
              </p:cNvPr>
              <p:cNvSpPr/>
              <p:nvPr/>
            </p:nvSpPr>
            <p:spPr>
              <a:xfrm>
                <a:off x="3530455" y="5623200"/>
                <a:ext cx="418881" cy="41801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S’</a:t>
                </a:r>
                <a:endParaRPr lang="en-US" b="1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8B1147C-DE34-4D79-B86F-F1EF29DB39D3}"/>
                  </a:ext>
                </a:extLst>
              </p:cNvPr>
              <p:cNvSpPr/>
              <p:nvPr/>
            </p:nvSpPr>
            <p:spPr>
              <a:xfrm>
                <a:off x="3531600" y="6128487"/>
                <a:ext cx="418881" cy="4180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S’</a:t>
                </a:r>
                <a:endParaRPr lang="en-US" b="1" dirty="0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C44634B-435F-4DAD-B86E-255C3ACDBE47}"/>
                  </a:ext>
                </a:extLst>
              </p:cNvPr>
              <p:cNvCxnSpPr>
                <a:cxnSpLocks/>
                <a:stCxn id="41" idx="6"/>
                <a:endCxn id="43" idx="6"/>
              </p:cNvCxnSpPr>
              <p:nvPr/>
            </p:nvCxnSpPr>
            <p:spPr>
              <a:xfrm flipV="1">
                <a:off x="3950481" y="6334972"/>
                <a:ext cx="835488" cy="2521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C12EDDA-77FE-4D3E-882C-820502C8DA9F}"/>
                  </a:ext>
                </a:extLst>
              </p:cNvPr>
              <p:cNvSpPr/>
              <p:nvPr/>
            </p:nvSpPr>
            <p:spPr>
              <a:xfrm flipH="1">
                <a:off x="4785969" y="6282395"/>
                <a:ext cx="105372" cy="1051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4EC11B5-DA4D-4C3F-892A-E90E2D521489}"/>
                  </a:ext>
                </a:extLst>
              </p:cNvPr>
              <p:cNvSpPr/>
              <p:nvPr/>
            </p:nvSpPr>
            <p:spPr>
              <a:xfrm flipH="1">
                <a:off x="2613600" y="6284916"/>
                <a:ext cx="105372" cy="10515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6EC9B7C-7F41-4399-A277-5260B631923B}"/>
                  </a:ext>
                </a:extLst>
              </p:cNvPr>
              <p:cNvCxnSpPr>
                <a:cxnSpLocks/>
                <a:stCxn id="46" idx="2"/>
                <a:endCxn id="41" idx="2"/>
              </p:cNvCxnSpPr>
              <p:nvPr/>
            </p:nvCxnSpPr>
            <p:spPr>
              <a:xfrm>
                <a:off x="2718972" y="6337493"/>
                <a:ext cx="835200" cy="0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CFE6D2E-3686-4506-B77A-7CEE6ACAEE98}"/>
                  </a:ext>
                </a:extLst>
              </p:cNvPr>
              <p:cNvSpPr/>
              <p:nvPr/>
            </p:nvSpPr>
            <p:spPr>
              <a:xfrm>
                <a:off x="1361967" y="6130382"/>
                <a:ext cx="418881" cy="4180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S’</a:t>
                </a:r>
                <a:endParaRPr lang="en-US" b="1" dirty="0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2CB9A32C-B3B2-4A87-9009-802F5DE65DAC}"/>
                  </a:ext>
                </a:extLst>
              </p:cNvPr>
              <p:cNvCxnSpPr>
                <a:cxnSpLocks/>
                <a:stCxn id="70" idx="6"/>
                <a:endCxn id="46" idx="6"/>
              </p:cNvCxnSpPr>
              <p:nvPr/>
            </p:nvCxnSpPr>
            <p:spPr>
              <a:xfrm flipV="1">
                <a:off x="1780848" y="6337493"/>
                <a:ext cx="835200" cy="1895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49C91DE-FB4E-49C1-97AC-7DAA544D98B5}"/>
                  </a:ext>
                </a:extLst>
              </p:cNvPr>
              <p:cNvSpPr txBox="1"/>
              <p:nvPr/>
            </p:nvSpPr>
            <p:spPr>
              <a:xfrm>
                <a:off x="3004834" y="5483831"/>
                <a:ext cx="256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5"/>
                    </a:solidFill>
                  </a:rPr>
                  <a:t>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6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5151553-077C-426E-A949-10CF34FF82F9}"/>
              </a:ext>
            </a:extLst>
          </p:cNvPr>
          <p:cNvGrpSpPr/>
          <p:nvPr/>
        </p:nvGrpSpPr>
        <p:grpSpPr>
          <a:xfrm>
            <a:off x="5888762" y="649494"/>
            <a:ext cx="248680" cy="400613"/>
            <a:chOff x="5138192" y="649494"/>
            <a:chExt cx="248680" cy="400613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5172984E-0DB7-4E6B-AD40-0A3EB0291FA4}"/>
                </a:ext>
              </a:extLst>
            </p:cNvPr>
            <p:cNvSpPr/>
            <p:nvPr/>
          </p:nvSpPr>
          <p:spPr>
            <a:xfrm rot="5400000">
              <a:off x="5208929" y="578757"/>
              <a:ext cx="107205" cy="248680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D9658A-F463-4BAB-B147-977D6A700450}"/>
                    </a:ext>
                  </a:extLst>
                </p:cNvPr>
                <p:cNvSpPr txBox="1"/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D9658A-F463-4BAB-B147-977D6A700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10DF0F-A02F-4CE7-8470-98895A147642}"/>
              </a:ext>
            </a:extLst>
          </p:cNvPr>
          <p:cNvGrpSpPr/>
          <p:nvPr/>
        </p:nvGrpSpPr>
        <p:grpSpPr>
          <a:xfrm>
            <a:off x="6609504" y="648000"/>
            <a:ext cx="248680" cy="400613"/>
            <a:chOff x="5138192" y="649494"/>
            <a:chExt cx="248680" cy="400613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7633D4F-960D-4666-A29F-53C30D0AC84B}"/>
                </a:ext>
              </a:extLst>
            </p:cNvPr>
            <p:cNvSpPr/>
            <p:nvPr/>
          </p:nvSpPr>
          <p:spPr>
            <a:xfrm rot="5400000">
              <a:off x="5208929" y="578757"/>
              <a:ext cx="107205" cy="248680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0FE6C4-C58F-4236-BF88-10D2D91EEC4D}"/>
                    </a:ext>
                  </a:extLst>
                </p:cNvPr>
                <p:cNvSpPr txBox="1"/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0FE6C4-C58F-4236-BF88-10D2D91EE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CB6D1A-F9D0-418B-9D4E-B305C90EFA22}"/>
              </a:ext>
            </a:extLst>
          </p:cNvPr>
          <p:cNvGrpSpPr/>
          <p:nvPr/>
        </p:nvGrpSpPr>
        <p:grpSpPr>
          <a:xfrm>
            <a:off x="7718079" y="648000"/>
            <a:ext cx="248680" cy="400613"/>
            <a:chOff x="5138192" y="649494"/>
            <a:chExt cx="248680" cy="400613"/>
          </a:xfrm>
        </p:grpSpPr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74392C89-9BFD-45E2-8162-7D7EBDEBB9C7}"/>
                </a:ext>
              </a:extLst>
            </p:cNvPr>
            <p:cNvSpPr/>
            <p:nvPr/>
          </p:nvSpPr>
          <p:spPr>
            <a:xfrm rot="5400000">
              <a:off x="5208929" y="578757"/>
              <a:ext cx="107205" cy="248680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E189BD-8EE5-405F-9B10-88B536A2EC54}"/>
                    </a:ext>
                  </a:extLst>
                </p:cNvPr>
                <p:cNvSpPr txBox="1"/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E189BD-8EE5-405F-9B10-88B536A2E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C91735-F70F-4313-86AB-CE14F54BEE9A}"/>
              </a:ext>
            </a:extLst>
          </p:cNvPr>
          <p:cNvGrpSpPr/>
          <p:nvPr/>
        </p:nvGrpSpPr>
        <p:grpSpPr>
          <a:xfrm>
            <a:off x="5888700" y="648000"/>
            <a:ext cx="248680" cy="400613"/>
            <a:chOff x="5138192" y="649494"/>
            <a:chExt cx="248680" cy="400613"/>
          </a:xfrm>
        </p:grpSpPr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BD6B1BCF-A1E6-4302-9E6E-4B7081B4EA64}"/>
                </a:ext>
              </a:extLst>
            </p:cNvPr>
            <p:cNvSpPr/>
            <p:nvPr/>
          </p:nvSpPr>
          <p:spPr>
            <a:xfrm rot="5400000">
              <a:off x="5208929" y="578757"/>
              <a:ext cx="107205" cy="248680"/>
            </a:xfrm>
            <a:prstGeom prst="righ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A3774E7-1D69-4F1C-B254-EB4220C9EC37}"/>
                    </a:ext>
                  </a:extLst>
                </p:cNvPr>
                <p:cNvSpPr txBox="1"/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A3774E7-1D69-4F1C-B254-EB4220C9EC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0E3B9F-91DE-4E8E-B5D4-3D4CDE1BAAC6}"/>
              </a:ext>
            </a:extLst>
          </p:cNvPr>
          <p:cNvGrpSpPr/>
          <p:nvPr/>
        </p:nvGrpSpPr>
        <p:grpSpPr>
          <a:xfrm>
            <a:off x="6527521" y="648000"/>
            <a:ext cx="418384" cy="400613"/>
            <a:chOff x="5057491" y="649494"/>
            <a:chExt cx="418384" cy="400613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80A65A60-A323-4CED-8DB9-186D358EF0FC}"/>
                </a:ext>
              </a:extLst>
            </p:cNvPr>
            <p:cNvSpPr/>
            <p:nvPr/>
          </p:nvSpPr>
          <p:spPr>
            <a:xfrm rot="5400000">
              <a:off x="5208929" y="578757"/>
              <a:ext cx="107205" cy="248680"/>
            </a:xfrm>
            <a:prstGeom prst="righ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A90DAF-CE05-42A7-A0BE-AF51127F79A1}"/>
                    </a:ext>
                  </a:extLst>
                </p:cNvPr>
                <p:cNvSpPr txBox="1"/>
                <p:nvPr/>
              </p:nvSpPr>
              <p:spPr>
                <a:xfrm>
                  <a:off x="5057491" y="773108"/>
                  <a:ext cx="4183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A90DAF-CE05-42A7-A0BE-AF51127F7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491" y="773108"/>
                  <a:ext cx="41838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0294" r="-132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E628C4-DE05-4C2D-864D-7138194338CE}"/>
              </a:ext>
            </a:extLst>
          </p:cNvPr>
          <p:cNvGrpSpPr/>
          <p:nvPr/>
        </p:nvGrpSpPr>
        <p:grpSpPr>
          <a:xfrm>
            <a:off x="7718355" y="648000"/>
            <a:ext cx="248680" cy="400613"/>
            <a:chOff x="5138192" y="649494"/>
            <a:chExt cx="248680" cy="400613"/>
          </a:xfrm>
        </p:grpSpPr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1BD7D07A-D09E-4452-BE3C-B7CFD051C71A}"/>
                </a:ext>
              </a:extLst>
            </p:cNvPr>
            <p:cNvSpPr/>
            <p:nvPr/>
          </p:nvSpPr>
          <p:spPr>
            <a:xfrm rot="5400000">
              <a:off x="5208929" y="578757"/>
              <a:ext cx="107205" cy="248680"/>
            </a:xfrm>
            <a:prstGeom prst="righ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E2390A0-7BD2-4729-8260-FE73E7C2D66C}"/>
                    </a:ext>
                  </a:extLst>
                </p:cNvPr>
                <p:cNvSpPr txBox="1"/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E2390A0-7BD2-4729-8260-FE73E7C2D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981" y="773108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82C50AD-1C5E-4DF8-B212-4525C9972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581" y="1264949"/>
            <a:ext cx="6279059" cy="27188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275748-852E-4DDE-874C-283423F94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498" y="1276947"/>
            <a:ext cx="3030584" cy="27086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6E86F-F611-4E54-9948-B00A26BD39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4160520"/>
            <a:ext cx="11228409" cy="21482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 rewards are zero, except by a positive reward at G</a:t>
            </a:r>
          </a:p>
          <a:p>
            <a:r>
              <a:rPr lang="en-US" dirty="0"/>
              <a:t>Arrows show which actions were strengthened as a result of the path taken (after a single episode)</a:t>
            </a:r>
          </a:p>
          <a:p>
            <a:r>
              <a:rPr lang="en-US" dirty="0"/>
              <a:t>Q-Learning is limited by the tyranny of one-time step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bootstrapping strengthens the last </a:t>
            </a:r>
            <a:r>
              <a:rPr lang="en-US" i="1" dirty="0"/>
              <a:t>n</a:t>
            </a:r>
            <a:r>
              <a:rPr lang="en-US" dirty="0"/>
              <a:t> actions of sequence, so that much more is learned from one episode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AFA14-3AE6-424C-8119-4E3DE0B8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9F002-08DF-43E6-8A6A-C95C3A9D3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E0969F-1B79-42D2-A30D-6B45CC18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591921-603D-410B-89C8-820E4A47C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Gridworld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1518-3F28-49C3-94F3-C81F6C08912E}"/>
                  </a:ext>
                </a:extLst>
              </p:cNvPr>
              <p:cNvSpPr txBox="1"/>
              <p:nvPr/>
            </p:nvSpPr>
            <p:spPr>
              <a:xfrm>
                <a:off x="4445478" y="213862"/>
                <a:ext cx="3676776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←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𝐦𝐚𝐱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1518-3F28-49C3-94F3-C81F6C089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478" y="213862"/>
                <a:ext cx="3676776" cy="441211"/>
              </a:xfrm>
              <a:prstGeom prst="rect">
                <a:avLst/>
              </a:prstGeom>
              <a:blipFill>
                <a:blip r:embed="rId10"/>
                <a:stretch>
                  <a:fillRect l="-1658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5BB328-5004-409C-A08A-22AA245BCCF7}"/>
              </a:ext>
            </a:extLst>
          </p:cNvPr>
          <p:cNvCxnSpPr>
            <a:cxnSpLocks/>
          </p:cNvCxnSpPr>
          <p:nvPr/>
        </p:nvCxnSpPr>
        <p:spPr>
          <a:xfrm>
            <a:off x="2944999" y="2242136"/>
            <a:ext cx="277473" cy="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CA679F-7B73-444C-8229-1D3415581894}"/>
              </a:ext>
            </a:extLst>
          </p:cNvPr>
          <p:cNvCxnSpPr>
            <a:cxnSpLocks/>
          </p:cNvCxnSpPr>
          <p:nvPr/>
        </p:nvCxnSpPr>
        <p:spPr>
          <a:xfrm flipV="1">
            <a:off x="3202957" y="3050275"/>
            <a:ext cx="0" cy="266131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2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CFB7AD-EAE9-46E0-861B-FBC8C52620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about Expected </a:t>
            </a:r>
            <a:r>
              <a:rPr lang="en-US" dirty="0" err="1"/>
              <a:t>Sarsa</a:t>
            </a:r>
            <a:r>
              <a:rPr lang="en-US" dirty="0"/>
              <a:t>? What would look like backup-diagram for this case?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FEF93-5FA5-4BD5-8E24-C5D0A7FEB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ED1A6-6939-403E-B630-F1D2B2E5F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DB638C-688D-45E9-ADC7-8E076286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3CC947-F5EF-4DDB-B1E3-6FF68DEF1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Expected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FFFC69-4A66-4F2D-89D0-5529BF7644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How would be defined its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return?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F74C1-910B-4241-BD70-48BA3BA8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14" y="2411460"/>
            <a:ext cx="1057606" cy="4130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160C56-1302-47CA-8E9D-6A8C4BFA6EDE}"/>
                  </a:ext>
                </a:extLst>
              </p:cNvPr>
              <p:cNvSpPr txBox="1"/>
              <p:nvPr/>
            </p:nvSpPr>
            <p:spPr>
              <a:xfrm>
                <a:off x="6333928" y="2566600"/>
                <a:ext cx="4878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160C56-1302-47CA-8E9D-6A8C4BFA6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28" y="2566600"/>
                <a:ext cx="4878130" cy="276999"/>
              </a:xfrm>
              <a:prstGeom prst="rect">
                <a:avLst/>
              </a:prstGeom>
              <a:blipFill>
                <a:blip r:embed="rId3"/>
                <a:stretch>
                  <a:fillRect l="-625" t="-4444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5FE43C-1F09-43E8-9F13-EB5965DCAE82}"/>
                  </a:ext>
                </a:extLst>
              </p:cNvPr>
              <p:cNvSpPr txBox="1"/>
              <p:nvPr/>
            </p:nvSpPr>
            <p:spPr>
              <a:xfrm>
                <a:off x="6333928" y="2990218"/>
                <a:ext cx="3390928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5FE43C-1F09-43E8-9F13-EB5965DCA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28" y="2990218"/>
                <a:ext cx="3390928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5FB563-0689-45CD-913D-B5CE30C63171}"/>
              </a:ext>
            </a:extLst>
          </p:cNvPr>
          <p:cNvCxnSpPr/>
          <p:nvPr/>
        </p:nvCxnSpPr>
        <p:spPr>
          <a:xfrm flipH="1" flipV="1">
            <a:off x="6898990" y="3581926"/>
            <a:ext cx="138737" cy="54233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A12504-FE01-4E3E-B891-544F32693DB4}"/>
              </a:ext>
            </a:extLst>
          </p:cNvPr>
          <p:cNvSpPr txBox="1"/>
          <p:nvPr/>
        </p:nvSpPr>
        <p:spPr>
          <a:xfrm>
            <a:off x="6653047" y="4085495"/>
            <a:ext cx="245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approx. value</a:t>
            </a:r>
          </a:p>
        </p:txBody>
      </p:sp>
    </p:spTree>
    <p:extLst>
      <p:ext uri="{BB962C8B-B14F-4D97-AF65-F5344CB8AC3E}">
        <p14:creationId xmlns:p14="http://schemas.microsoft.com/office/powerpoint/2010/main" val="177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BD573F-594D-4DB9-BA41-33833031A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702F-51E8-4C4F-A73C-2DF89A1B6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6E0E5D-4584-4F47-8B39-918AE209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BAD5A-1F62-4DC6-8665-3FD9B983A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Expected </a:t>
            </a:r>
            <a:r>
              <a:rPr lang="en-US" dirty="0" err="1"/>
              <a:t>Sarsa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8F41D-A5C7-41D7-AEAC-B8BFCADD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852" y="1261961"/>
            <a:ext cx="6197107" cy="5065414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A503551-0D53-41F1-BED9-A919759B09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5287243" cy="4828567"/>
          </a:xfrm>
        </p:spPr>
        <p:txBody>
          <a:bodyPr/>
          <a:lstStyle/>
          <a:p>
            <a:r>
              <a:rPr lang="en-US" dirty="0"/>
              <a:t>How do we modify original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</a:t>
            </a:r>
            <a:r>
              <a:rPr lang="en-US" dirty="0" err="1"/>
              <a:t>Sarsa</a:t>
            </a:r>
            <a:r>
              <a:rPr lang="en-US" dirty="0"/>
              <a:t> algorithm to make it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Expected </a:t>
            </a:r>
            <a:r>
              <a:rPr lang="en-US" dirty="0" err="1"/>
              <a:t>Sarsa</a:t>
            </a:r>
            <a:r>
              <a:rPr lang="en-US" dirty="0"/>
              <a:t>?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BD94BE9-06C4-46F9-9176-AC90F6223A9A}"/>
              </a:ext>
            </a:extLst>
          </p:cNvPr>
          <p:cNvSpPr/>
          <p:nvPr/>
        </p:nvSpPr>
        <p:spPr>
          <a:xfrm rot="5400000">
            <a:off x="6278843" y="764508"/>
            <a:ext cx="170253" cy="937259"/>
          </a:xfrm>
          <a:prstGeom prst="rightBrace">
            <a:avLst>
              <a:gd name="adj1" fmla="val 133652"/>
              <a:gd name="adj2" fmla="val 5059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A4A36-909B-4396-9645-50A6FF38E3FB}"/>
              </a:ext>
            </a:extLst>
          </p:cNvPr>
          <p:cNvSpPr txBox="1"/>
          <p:nvPr/>
        </p:nvSpPr>
        <p:spPr>
          <a:xfrm>
            <a:off x="5788152" y="883253"/>
            <a:ext cx="116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Expected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BA09D6-34C8-4C06-9260-71AD6F52276C}"/>
              </a:ext>
            </a:extLst>
          </p:cNvPr>
          <p:cNvCxnSpPr/>
          <p:nvPr/>
        </p:nvCxnSpPr>
        <p:spPr>
          <a:xfrm flipV="1">
            <a:off x="8626891" y="5454869"/>
            <a:ext cx="1072055" cy="1450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D10DD-C6CA-4194-9DC7-F48916520B4F}"/>
                  </a:ext>
                </a:extLst>
              </p:cNvPr>
              <p:cNvSpPr txBox="1"/>
              <p:nvPr/>
            </p:nvSpPr>
            <p:spPr>
              <a:xfrm>
                <a:off x="8559899" y="5124132"/>
                <a:ext cx="1332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D10DD-C6CA-4194-9DC7-F48916520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99" y="5124132"/>
                <a:ext cx="1332416" cy="276999"/>
              </a:xfrm>
              <a:prstGeom prst="rect">
                <a:avLst/>
              </a:prstGeom>
              <a:blipFill>
                <a:blip r:embed="rId3"/>
                <a:stretch>
                  <a:fillRect l="-4110" t="-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0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721E7B-37DA-4206-965E-4E9878F596E0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3017521"/>
                <a:ext cx="11228409" cy="329120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Recall that off-policy learning is learning the value function for one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while following another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relative probability of seeing the </a:t>
                </a:r>
                <a:r>
                  <a:rPr lang="en-US" i="1" dirty="0"/>
                  <a:t>behavior’s</a:t>
                </a:r>
                <a:r>
                  <a:rPr lang="en-US" dirty="0"/>
                  <a:t> trajectory under the </a:t>
                </a:r>
                <a:r>
                  <a:rPr lang="en-US" i="1" dirty="0"/>
                  <a:t>target</a:t>
                </a:r>
                <a:r>
                  <a:rPr lang="en-US" dirty="0"/>
                  <a:t> policy is given by the importance sampling ratio, defined as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721E7B-37DA-4206-965E-4E9878F59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3017521"/>
                <a:ext cx="11228409" cy="3291205"/>
              </a:xfrm>
              <a:blipFill>
                <a:blip r:embed="rId2"/>
                <a:stretch>
                  <a:fillRect l="-651" t="-1481" r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0B9C8-C2DD-4142-8243-35FB3CF6A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81D1D-0C1F-4F97-A7FA-39D0EE414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90B25-5C8B-4050-94D7-0C70589F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1FD17E-8462-4CFB-AC0E-A7576A9CC1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TD/</a:t>
            </a:r>
            <a:r>
              <a:rPr lang="en-US" dirty="0" err="1"/>
              <a:t>Sarsa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EBE40F-B3D3-4152-A710-F3B493223035}"/>
              </a:ext>
            </a:extLst>
          </p:cNvPr>
          <p:cNvGrpSpPr/>
          <p:nvPr/>
        </p:nvGrpSpPr>
        <p:grpSpPr>
          <a:xfrm>
            <a:off x="2632077" y="1605143"/>
            <a:ext cx="6927846" cy="640636"/>
            <a:chOff x="2632077" y="1605143"/>
            <a:chExt cx="6927846" cy="640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E5BEC5-A7AF-494B-ACCA-193FC91318BA}"/>
                    </a:ext>
                  </a:extLst>
                </p:cNvPr>
                <p:cNvSpPr txBox="1"/>
                <p:nvPr/>
              </p:nvSpPr>
              <p:spPr>
                <a:xfrm>
                  <a:off x="3676785" y="1606092"/>
                  <a:ext cx="6020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E5BEC5-A7AF-494B-ACCA-193FC9131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785" y="1606092"/>
                  <a:ext cx="602026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A29A7B8-0572-481D-BBF0-48FEE77D5E46}"/>
                    </a:ext>
                  </a:extLst>
                </p:cNvPr>
                <p:cNvSpPr/>
                <p:nvPr/>
              </p:nvSpPr>
              <p:spPr>
                <a:xfrm>
                  <a:off x="2632077" y="1727237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A29A7B8-0572-481D-BBF0-48FEE77D5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077" y="1727237"/>
                  <a:ext cx="418881" cy="41801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CDB441-DDA1-4F5F-9DDE-389DD93420D1}"/>
                </a:ext>
              </a:extLst>
            </p:cNvPr>
            <p:cNvCxnSpPr>
              <a:cxnSpLocks/>
              <a:stCxn id="8" idx="6"/>
              <a:endCxn id="10" idx="6"/>
            </p:cNvCxnSpPr>
            <p:nvPr/>
          </p:nvCxnSpPr>
          <p:spPr>
            <a:xfrm flipV="1">
              <a:off x="3050958" y="1936242"/>
              <a:ext cx="833852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B3C3E0-85C8-430A-90A1-3A8197C6D099}"/>
                </a:ext>
              </a:extLst>
            </p:cNvPr>
            <p:cNvSpPr/>
            <p:nvPr/>
          </p:nvSpPr>
          <p:spPr>
            <a:xfrm flipH="1">
              <a:off x="3884810" y="1883665"/>
              <a:ext cx="105372" cy="1051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2CAA7D-0DF9-4222-88B6-637565ED5C33}"/>
                </a:ext>
              </a:extLst>
            </p:cNvPr>
            <p:cNvCxnSpPr>
              <a:cxnSpLocks/>
              <a:stCxn id="10" idx="2"/>
              <a:endCxn id="12" idx="2"/>
            </p:cNvCxnSpPr>
            <p:nvPr/>
          </p:nvCxnSpPr>
          <p:spPr>
            <a:xfrm flipV="1">
              <a:off x="3990182" y="1936155"/>
              <a:ext cx="835200" cy="8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6EF3471-4935-4230-90B4-70348188AE7D}"/>
                    </a:ext>
                  </a:extLst>
                </p:cNvPr>
                <p:cNvSpPr/>
                <p:nvPr/>
              </p:nvSpPr>
              <p:spPr>
                <a:xfrm>
                  <a:off x="4801732" y="1727149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6EF3471-4935-4230-90B4-70348188AE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732" y="1727149"/>
                  <a:ext cx="418881" cy="41801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3E2B0F-867A-4BAA-A08B-B1D4A050C0D3}"/>
                    </a:ext>
                  </a:extLst>
                </p:cNvPr>
                <p:cNvSpPr txBox="1"/>
                <p:nvPr/>
              </p:nvSpPr>
              <p:spPr>
                <a:xfrm>
                  <a:off x="4198207" y="1613346"/>
                  <a:ext cx="5256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3E2B0F-867A-4BAA-A08B-B1D4A050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8207" y="1613346"/>
                  <a:ext cx="52562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1A25-ABE2-4DDE-BC78-2E69F26D4873}"/>
                    </a:ext>
                  </a:extLst>
                </p:cNvPr>
                <p:cNvSpPr txBox="1"/>
                <p:nvPr/>
              </p:nvSpPr>
              <p:spPr>
                <a:xfrm>
                  <a:off x="5846440" y="1609085"/>
                  <a:ext cx="6020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1A25-ABE2-4DDE-BC78-2E69F26D4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440" y="1609085"/>
                  <a:ext cx="602026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CD5DC4-20C3-4250-BD49-AB9887A02CA1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 flipV="1">
              <a:off x="5220613" y="1939235"/>
              <a:ext cx="833852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2E4D30-C874-4A5A-8041-A261CEAEEAB5}"/>
                </a:ext>
              </a:extLst>
            </p:cNvPr>
            <p:cNvSpPr/>
            <p:nvPr/>
          </p:nvSpPr>
          <p:spPr>
            <a:xfrm flipH="1">
              <a:off x="6054465" y="1886658"/>
              <a:ext cx="105372" cy="1051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70975F-ED95-4B1B-A4D9-2E7DD1967BFA}"/>
                </a:ext>
              </a:extLst>
            </p:cNvPr>
            <p:cNvCxnSpPr>
              <a:cxnSpLocks/>
              <a:stCxn id="16" idx="2"/>
              <a:endCxn id="18" idx="2"/>
            </p:cNvCxnSpPr>
            <p:nvPr/>
          </p:nvCxnSpPr>
          <p:spPr>
            <a:xfrm flipV="1">
              <a:off x="6159837" y="1939148"/>
              <a:ext cx="835200" cy="8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66BF63-0991-437E-B1E9-4058A6D986D8}"/>
                    </a:ext>
                  </a:extLst>
                </p:cNvPr>
                <p:cNvSpPr/>
                <p:nvPr/>
              </p:nvSpPr>
              <p:spPr>
                <a:xfrm>
                  <a:off x="6971387" y="1730142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66BF63-0991-437E-B1E9-4058A6D98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387" y="1730142"/>
                  <a:ext cx="418881" cy="41801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6F42F6-C9C0-450B-A60A-C1ECFA7B9B46}"/>
                    </a:ext>
                  </a:extLst>
                </p:cNvPr>
                <p:cNvSpPr txBox="1"/>
                <p:nvPr/>
              </p:nvSpPr>
              <p:spPr>
                <a:xfrm>
                  <a:off x="6367862" y="1616339"/>
                  <a:ext cx="5256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6F42F6-C9C0-450B-A60A-C1ECFA7B9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862" y="1616339"/>
                  <a:ext cx="52562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687BBF-8B57-47BC-AA47-7DC0BDFB193F}"/>
                    </a:ext>
                  </a:extLst>
                </p:cNvPr>
                <p:cNvSpPr txBox="1"/>
                <p:nvPr/>
              </p:nvSpPr>
              <p:spPr>
                <a:xfrm>
                  <a:off x="8016095" y="1605143"/>
                  <a:ext cx="6020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687BBF-8B57-47BC-AA47-7DC0BDFB1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095" y="1605143"/>
                  <a:ext cx="60202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D1ADEC-E3E1-4F59-B0B1-3A2B833E2487}"/>
                </a:ext>
              </a:extLst>
            </p:cNvPr>
            <p:cNvCxnSpPr>
              <a:cxnSpLocks/>
              <a:endCxn id="22" idx="6"/>
            </p:cNvCxnSpPr>
            <p:nvPr/>
          </p:nvCxnSpPr>
          <p:spPr>
            <a:xfrm flipV="1">
              <a:off x="7390268" y="1935293"/>
              <a:ext cx="833852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507D4C-9434-4BCB-9D89-D7D8E8B71283}"/>
                </a:ext>
              </a:extLst>
            </p:cNvPr>
            <p:cNvSpPr/>
            <p:nvPr/>
          </p:nvSpPr>
          <p:spPr>
            <a:xfrm flipH="1">
              <a:off x="8224120" y="1882716"/>
              <a:ext cx="105372" cy="1051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168085-B182-43EF-BB9D-19C786998E90}"/>
                </a:ext>
              </a:extLst>
            </p:cNvPr>
            <p:cNvCxnSpPr>
              <a:cxnSpLocks/>
              <a:stCxn id="22" idx="2"/>
              <a:endCxn id="24" idx="2"/>
            </p:cNvCxnSpPr>
            <p:nvPr/>
          </p:nvCxnSpPr>
          <p:spPr>
            <a:xfrm flipV="1">
              <a:off x="8329492" y="1935206"/>
              <a:ext cx="835200" cy="8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0EA22E4-94E9-43EE-8E7E-6A6197E01F3C}"/>
                    </a:ext>
                  </a:extLst>
                </p:cNvPr>
                <p:cNvSpPr/>
                <p:nvPr/>
              </p:nvSpPr>
              <p:spPr>
                <a:xfrm>
                  <a:off x="9141042" y="1726200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0EA22E4-94E9-43EE-8E7E-6A6197E01F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042" y="1726200"/>
                  <a:ext cx="418881" cy="41801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B6EEBA-8B8A-4789-8476-368CFE16E34A}"/>
                    </a:ext>
                  </a:extLst>
                </p:cNvPr>
                <p:cNvSpPr txBox="1"/>
                <p:nvPr/>
              </p:nvSpPr>
              <p:spPr>
                <a:xfrm>
                  <a:off x="8537517" y="1612397"/>
                  <a:ext cx="5256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B6EEBA-8B8A-4789-8476-368CFE16E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7517" y="1612397"/>
                  <a:ext cx="525621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4352A51-272F-4B98-9BEF-CCAEC7969BFA}"/>
                    </a:ext>
                  </a:extLst>
                </p:cNvPr>
                <p:cNvSpPr txBox="1"/>
                <p:nvPr/>
              </p:nvSpPr>
              <p:spPr>
                <a:xfrm>
                  <a:off x="3519896" y="1968780"/>
                  <a:ext cx="8352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4352A51-272F-4B98-9BEF-CCAEC7969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896" y="1968780"/>
                  <a:ext cx="835200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75EFAB-6831-4B97-BF6D-EF617D149EE7}"/>
                    </a:ext>
                  </a:extLst>
                </p:cNvPr>
                <p:cNvSpPr txBox="1"/>
                <p:nvPr/>
              </p:nvSpPr>
              <p:spPr>
                <a:xfrm>
                  <a:off x="5681943" y="1964390"/>
                  <a:ext cx="8352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75EFAB-6831-4B97-BF6D-EF617D149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943" y="1964390"/>
                  <a:ext cx="83520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489" r="-729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CBB9729-8421-4790-9859-E88315312E04}"/>
                    </a:ext>
                  </a:extLst>
                </p:cNvPr>
                <p:cNvSpPr txBox="1"/>
                <p:nvPr/>
              </p:nvSpPr>
              <p:spPr>
                <a:xfrm>
                  <a:off x="7864299" y="1962067"/>
                  <a:ext cx="8352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CBB9729-8421-4790-9859-E88315312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299" y="1962067"/>
                  <a:ext cx="83520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9489" r="-7299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C51B21-10B8-4156-9E44-8C579858F5F8}"/>
              </a:ext>
            </a:extLst>
          </p:cNvPr>
          <p:cNvCxnSpPr/>
          <p:nvPr/>
        </p:nvCxnSpPr>
        <p:spPr>
          <a:xfrm flipH="1">
            <a:off x="8016095" y="5212080"/>
            <a:ext cx="1454476" cy="3461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F6A670-A534-4729-8A33-AB8D5D2B0B14}"/>
              </a:ext>
            </a:extLst>
          </p:cNvPr>
          <p:cNvSpPr txBox="1"/>
          <p:nvPr/>
        </p:nvSpPr>
        <p:spPr>
          <a:xfrm>
            <a:off x="9470571" y="4950341"/>
            <a:ext cx="201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MC talk!</a:t>
            </a:r>
          </a:p>
        </p:txBody>
      </p:sp>
    </p:spTree>
    <p:extLst>
      <p:ext uri="{BB962C8B-B14F-4D97-AF65-F5344CB8AC3E}">
        <p14:creationId xmlns:p14="http://schemas.microsoft.com/office/powerpoint/2010/main" val="24334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0B9C8-C2DD-4142-8243-35FB3CF6A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81D1D-0C1F-4F97-A7FA-39D0EE414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90B25-5C8B-4050-94D7-0C70589F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1FD17E-8462-4CFB-AC0E-A7576A9CC1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TD/</a:t>
            </a:r>
            <a:r>
              <a:rPr lang="en-US" dirty="0" err="1"/>
              <a:t>Sarsa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EBE40F-B3D3-4152-A710-F3B493223035}"/>
              </a:ext>
            </a:extLst>
          </p:cNvPr>
          <p:cNvGrpSpPr/>
          <p:nvPr/>
        </p:nvGrpSpPr>
        <p:grpSpPr>
          <a:xfrm>
            <a:off x="2632077" y="1605143"/>
            <a:ext cx="6927846" cy="640636"/>
            <a:chOff x="2632077" y="1605143"/>
            <a:chExt cx="6927846" cy="640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E5BEC5-A7AF-494B-ACCA-193FC91318BA}"/>
                    </a:ext>
                  </a:extLst>
                </p:cNvPr>
                <p:cNvSpPr txBox="1"/>
                <p:nvPr/>
              </p:nvSpPr>
              <p:spPr>
                <a:xfrm>
                  <a:off x="3676785" y="1606092"/>
                  <a:ext cx="6020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E5BEC5-A7AF-494B-ACCA-193FC9131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785" y="1606092"/>
                  <a:ext cx="602026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A29A7B8-0572-481D-BBF0-48FEE77D5E46}"/>
                    </a:ext>
                  </a:extLst>
                </p:cNvPr>
                <p:cNvSpPr/>
                <p:nvPr/>
              </p:nvSpPr>
              <p:spPr>
                <a:xfrm>
                  <a:off x="2632077" y="1727237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A29A7B8-0572-481D-BBF0-48FEE77D5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077" y="1727237"/>
                  <a:ext cx="418881" cy="41801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CDB441-DDA1-4F5F-9DDE-389DD93420D1}"/>
                </a:ext>
              </a:extLst>
            </p:cNvPr>
            <p:cNvCxnSpPr>
              <a:cxnSpLocks/>
              <a:stCxn id="8" idx="6"/>
              <a:endCxn id="10" idx="6"/>
            </p:cNvCxnSpPr>
            <p:nvPr/>
          </p:nvCxnSpPr>
          <p:spPr>
            <a:xfrm flipV="1">
              <a:off x="3050958" y="1936242"/>
              <a:ext cx="833852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B3C3E0-85C8-430A-90A1-3A8197C6D099}"/>
                </a:ext>
              </a:extLst>
            </p:cNvPr>
            <p:cNvSpPr/>
            <p:nvPr/>
          </p:nvSpPr>
          <p:spPr>
            <a:xfrm flipH="1">
              <a:off x="3884810" y="1883665"/>
              <a:ext cx="105372" cy="1051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2CAA7D-0DF9-4222-88B6-637565ED5C33}"/>
                </a:ext>
              </a:extLst>
            </p:cNvPr>
            <p:cNvCxnSpPr>
              <a:cxnSpLocks/>
              <a:stCxn id="10" idx="2"/>
              <a:endCxn id="12" idx="2"/>
            </p:cNvCxnSpPr>
            <p:nvPr/>
          </p:nvCxnSpPr>
          <p:spPr>
            <a:xfrm flipV="1">
              <a:off x="3990182" y="1936155"/>
              <a:ext cx="835200" cy="8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6EF3471-4935-4230-90B4-70348188AE7D}"/>
                    </a:ext>
                  </a:extLst>
                </p:cNvPr>
                <p:cNvSpPr/>
                <p:nvPr/>
              </p:nvSpPr>
              <p:spPr>
                <a:xfrm>
                  <a:off x="4801732" y="1727149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6EF3471-4935-4230-90B4-70348188AE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732" y="1727149"/>
                  <a:ext cx="418881" cy="41801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3E2B0F-867A-4BAA-A08B-B1D4A050C0D3}"/>
                    </a:ext>
                  </a:extLst>
                </p:cNvPr>
                <p:cNvSpPr txBox="1"/>
                <p:nvPr/>
              </p:nvSpPr>
              <p:spPr>
                <a:xfrm>
                  <a:off x="4198207" y="1613346"/>
                  <a:ext cx="5256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F3E2B0F-867A-4BAA-A08B-B1D4A050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8207" y="1613346"/>
                  <a:ext cx="52562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1A25-ABE2-4DDE-BC78-2E69F26D4873}"/>
                    </a:ext>
                  </a:extLst>
                </p:cNvPr>
                <p:cNvSpPr txBox="1"/>
                <p:nvPr/>
              </p:nvSpPr>
              <p:spPr>
                <a:xfrm>
                  <a:off x="5846440" y="1609085"/>
                  <a:ext cx="6020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8B1A25-ABE2-4DDE-BC78-2E69F26D4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6440" y="1609085"/>
                  <a:ext cx="6020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CD5DC4-20C3-4250-BD49-AB9887A02CA1}"/>
                </a:ext>
              </a:extLst>
            </p:cNvPr>
            <p:cNvCxnSpPr>
              <a:cxnSpLocks/>
              <a:endCxn id="16" idx="6"/>
            </p:cNvCxnSpPr>
            <p:nvPr/>
          </p:nvCxnSpPr>
          <p:spPr>
            <a:xfrm flipV="1">
              <a:off x="5220613" y="1939235"/>
              <a:ext cx="833852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2E4D30-C874-4A5A-8041-A261CEAEEAB5}"/>
                </a:ext>
              </a:extLst>
            </p:cNvPr>
            <p:cNvSpPr/>
            <p:nvPr/>
          </p:nvSpPr>
          <p:spPr>
            <a:xfrm flipH="1">
              <a:off x="6054465" y="1886658"/>
              <a:ext cx="105372" cy="1051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70975F-ED95-4B1B-A4D9-2E7DD1967BFA}"/>
                </a:ext>
              </a:extLst>
            </p:cNvPr>
            <p:cNvCxnSpPr>
              <a:cxnSpLocks/>
              <a:stCxn id="16" idx="2"/>
              <a:endCxn id="18" idx="2"/>
            </p:cNvCxnSpPr>
            <p:nvPr/>
          </p:nvCxnSpPr>
          <p:spPr>
            <a:xfrm flipV="1">
              <a:off x="6159837" y="1939148"/>
              <a:ext cx="835200" cy="8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66BF63-0991-437E-B1E9-4058A6D986D8}"/>
                    </a:ext>
                  </a:extLst>
                </p:cNvPr>
                <p:cNvSpPr/>
                <p:nvPr/>
              </p:nvSpPr>
              <p:spPr>
                <a:xfrm>
                  <a:off x="6971387" y="1730142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66BF63-0991-437E-B1E9-4058A6D98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387" y="1730142"/>
                  <a:ext cx="418881" cy="418011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6F42F6-C9C0-450B-A60A-C1ECFA7B9B46}"/>
                    </a:ext>
                  </a:extLst>
                </p:cNvPr>
                <p:cNvSpPr txBox="1"/>
                <p:nvPr/>
              </p:nvSpPr>
              <p:spPr>
                <a:xfrm>
                  <a:off x="6367862" y="1616339"/>
                  <a:ext cx="5256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6F42F6-C9C0-450B-A60A-C1ECFA7B9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7862" y="1616339"/>
                  <a:ext cx="52562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687BBF-8B57-47BC-AA47-7DC0BDFB193F}"/>
                    </a:ext>
                  </a:extLst>
                </p:cNvPr>
                <p:cNvSpPr txBox="1"/>
                <p:nvPr/>
              </p:nvSpPr>
              <p:spPr>
                <a:xfrm>
                  <a:off x="8016095" y="1605143"/>
                  <a:ext cx="6020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687BBF-8B57-47BC-AA47-7DC0BDFB1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6095" y="1605143"/>
                  <a:ext cx="60202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D1ADEC-E3E1-4F59-B0B1-3A2B833E2487}"/>
                </a:ext>
              </a:extLst>
            </p:cNvPr>
            <p:cNvCxnSpPr>
              <a:cxnSpLocks/>
              <a:endCxn id="22" idx="6"/>
            </p:cNvCxnSpPr>
            <p:nvPr/>
          </p:nvCxnSpPr>
          <p:spPr>
            <a:xfrm flipV="1">
              <a:off x="7390268" y="1935293"/>
              <a:ext cx="833852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507D4C-9434-4BCB-9D89-D7D8E8B71283}"/>
                </a:ext>
              </a:extLst>
            </p:cNvPr>
            <p:cNvSpPr/>
            <p:nvPr/>
          </p:nvSpPr>
          <p:spPr>
            <a:xfrm flipH="1">
              <a:off x="8224120" y="1882716"/>
              <a:ext cx="105372" cy="1051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168085-B182-43EF-BB9D-19C786998E90}"/>
                </a:ext>
              </a:extLst>
            </p:cNvPr>
            <p:cNvCxnSpPr>
              <a:cxnSpLocks/>
              <a:stCxn id="22" idx="2"/>
              <a:endCxn id="24" idx="2"/>
            </p:cNvCxnSpPr>
            <p:nvPr/>
          </p:nvCxnSpPr>
          <p:spPr>
            <a:xfrm flipV="1">
              <a:off x="8329492" y="1935206"/>
              <a:ext cx="835200" cy="8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0EA22E4-94E9-43EE-8E7E-6A6197E01F3C}"/>
                    </a:ext>
                  </a:extLst>
                </p:cNvPr>
                <p:cNvSpPr/>
                <p:nvPr/>
              </p:nvSpPr>
              <p:spPr>
                <a:xfrm>
                  <a:off x="9141042" y="1726200"/>
                  <a:ext cx="418881" cy="41801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0EA22E4-94E9-43EE-8E7E-6A6197E01F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042" y="1726200"/>
                  <a:ext cx="418881" cy="41801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B6EEBA-8B8A-4789-8476-368CFE16E34A}"/>
                    </a:ext>
                  </a:extLst>
                </p:cNvPr>
                <p:cNvSpPr txBox="1"/>
                <p:nvPr/>
              </p:nvSpPr>
              <p:spPr>
                <a:xfrm>
                  <a:off x="8537517" y="1612397"/>
                  <a:ext cx="5256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B6EEBA-8B8A-4789-8476-368CFE16E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7517" y="1612397"/>
                  <a:ext cx="525621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4352A51-272F-4B98-9BEF-CCAEC7969BFA}"/>
                    </a:ext>
                  </a:extLst>
                </p:cNvPr>
                <p:cNvSpPr txBox="1"/>
                <p:nvPr/>
              </p:nvSpPr>
              <p:spPr>
                <a:xfrm>
                  <a:off x="3519896" y="1968780"/>
                  <a:ext cx="8352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4352A51-272F-4B98-9BEF-CCAEC7969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896" y="1968780"/>
                  <a:ext cx="835200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75EFAB-6831-4B97-BF6D-EF617D149EE7}"/>
                    </a:ext>
                  </a:extLst>
                </p:cNvPr>
                <p:cNvSpPr txBox="1"/>
                <p:nvPr/>
              </p:nvSpPr>
              <p:spPr>
                <a:xfrm>
                  <a:off x="5681943" y="1964390"/>
                  <a:ext cx="8352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C75EFAB-6831-4B97-BF6D-EF617D149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943" y="1964390"/>
                  <a:ext cx="83520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9489" r="-729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CBB9729-8421-4790-9859-E88315312E04}"/>
                    </a:ext>
                  </a:extLst>
                </p:cNvPr>
                <p:cNvSpPr txBox="1"/>
                <p:nvPr/>
              </p:nvSpPr>
              <p:spPr>
                <a:xfrm>
                  <a:off x="7864299" y="1962067"/>
                  <a:ext cx="8352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1" dirty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1200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CBB9729-8421-4790-9859-E88315312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4299" y="1962067"/>
                  <a:ext cx="83520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489" r="-7299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27">
                <a:extLst>
                  <a:ext uri="{FF2B5EF4-FFF2-40B4-BE49-F238E27FC236}">
                    <a16:creationId xmlns:a16="http://schemas.microsoft.com/office/drawing/2014/main" id="{DD4BE57B-6C3D-481C-8BCE-EED6630E7D2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3076304"/>
                <a:ext cx="11228409" cy="3290400"/>
              </a:xfrm>
            </p:spPr>
            <p:txBody>
              <a:bodyPr/>
              <a:lstStyle/>
              <a:p>
                <a:r>
                  <a:rPr lang="en-US" dirty="0"/>
                  <a:t>Then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-step TD update equation is</a:t>
                </a:r>
                <a:endParaRPr lang="en-US" sz="11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Similarly,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-step off-policy </a:t>
                </a:r>
                <a:r>
                  <a:rPr lang="en-US" dirty="0" err="1"/>
                  <a:t>Sarsa</a:t>
                </a:r>
                <a:r>
                  <a:rPr lang="en-US" dirty="0"/>
                  <a:t> update equation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Text Placeholder 27">
                <a:extLst>
                  <a:ext uri="{FF2B5EF4-FFF2-40B4-BE49-F238E27FC236}">
                    <a16:creationId xmlns:a16="http://schemas.microsoft.com/office/drawing/2014/main" id="{DD4BE57B-6C3D-481C-8BCE-EED6630E7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3076304"/>
                <a:ext cx="11228409" cy="3290400"/>
              </a:xfrm>
              <a:blipFill>
                <a:blip r:embed="rId15"/>
                <a:stretch>
                  <a:fillRect l="-760" t="-2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7A3E7-B186-4BBA-9555-CB834301A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8EBF3-7AB6-4A27-9FC9-B5BE6FD21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F92A2-75F4-4AF3-BA92-51C801AE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EB7F03-37A4-4F55-B6C8-88DF7AFFE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TD/</a:t>
            </a:r>
            <a:r>
              <a:rPr lang="en-US" dirty="0" err="1"/>
              <a:t>Sarsa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7E2F-7C26-4F68-9224-FD337B2E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13" y="1451621"/>
            <a:ext cx="5832210" cy="4789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0BFEA-0E50-4CEC-AC48-3EDB69B8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0" y="1484298"/>
            <a:ext cx="5819760" cy="475697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BB32E6-6788-45F6-A517-3398F4F509BB}"/>
              </a:ext>
            </a:extLst>
          </p:cNvPr>
          <p:cNvSpPr/>
          <p:nvPr/>
        </p:nvSpPr>
        <p:spPr>
          <a:xfrm>
            <a:off x="6864824" y="4940490"/>
            <a:ext cx="2019869" cy="382137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1EBD57-5F4C-4E45-9B11-9861A82CB5CA}"/>
              </a:ext>
            </a:extLst>
          </p:cNvPr>
          <p:cNvSpPr/>
          <p:nvPr/>
        </p:nvSpPr>
        <p:spPr>
          <a:xfrm>
            <a:off x="8576317" y="5575110"/>
            <a:ext cx="226488" cy="191069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89D010-A476-435A-9ABB-C16C35FBC7F7}"/>
              </a:ext>
            </a:extLst>
          </p:cNvPr>
          <p:cNvSpPr/>
          <p:nvPr/>
        </p:nvSpPr>
        <p:spPr>
          <a:xfrm>
            <a:off x="9725003" y="5711589"/>
            <a:ext cx="647295" cy="24566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BDAD83-4DF5-4FF9-82CB-FCA9D90233A8}"/>
              </a:ext>
            </a:extLst>
          </p:cNvPr>
          <p:cNvSpPr/>
          <p:nvPr/>
        </p:nvSpPr>
        <p:spPr>
          <a:xfrm>
            <a:off x="4213582" y="5711589"/>
            <a:ext cx="647295" cy="24566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341BD-09A4-4199-A11E-D44BDE197DEE}"/>
              </a:ext>
            </a:extLst>
          </p:cNvPr>
          <p:cNvCxnSpPr/>
          <p:nvPr/>
        </p:nvCxnSpPr>
        <p:spPr>
          <a:xfrm flipH="1">
            <a:off x="11211636" y="1876567"/>
            <a:ext cx="622372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03225C9-4965-47C5-B891-8B3624FE4BA4}"/>
              </a:ext>
            </a:extLst>
          </p:cNvPr>
          <p:cNvSpPr/>
          <p:nvPr/>
        </p:nvSpPr>
        <p:spPr>
          <a:xfrm>
            <a:off x="8714097" y="4519683"/>
            <a:ext cx="1132764" cy="216598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A0756D-EFC5-4BC0-9D9F-C0367657E490}"/>
              </a:ext>
            </a:extLst>
          </p:cNvPr>
          <p:cNvSpPr/>
          <p:nvPr/>
        </p:nvSpPr>
        <p:spPr>
          <a:xfrm>
            <a:off x="8065063" y="3014689"/>
            <a:ext cx="1044055" cy="216598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D823EC-3645-42F9-BAD9-BFBE9394EF9C}"/>
              </a:ext>
            </a:extLst>
          </p:cNvPr>
          <p:cNvSpPr/>
          <p:nvPr/>
        </p:nvSpPr>
        <p:spPr>
          <a:xfrm>
            <a:off x="1613684" y="2008496"/>
            <a:ext cx="647295" cy="24566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9AB966-C41E-4701-938D-98D6BC5EF9DC}"/>
              </a:ext>
            </a:extLst>
          </p:cNvPr>
          <p:cNvSpPr/>
          <p:nvPr/>
        </p:nvSpPr>
        <p:spPr>
          <a:xfrm>
            <a:off x="7433444" y="2110854"/>
            <a:ext cx="489082" cy="24566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38CCDA-DFC4-450E-BC32-27BF40D7BC9C}"/>
              </a:ext>
            </a:extLst>
          </p:cNvPr>
          <p:cNvSpPr/>
          <p:nvPr/>
        </p:nvSpPr>
        <p:spPr>
          <a:xfrm>
            <a:off x="2400446" y="2998245"/>
            <a:ext cx="1044055" cy="216598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C9B379-9986-465B-8AE0-B1FE87F79A46}"/>
              </a:ext>
            </a:extLst>
          </p:cNvPr>
          <p:cNvSpPr/>
          <p:nvPr/>
        </p:nvSpPr>
        <p:spPr>
          <a:xfrm>
            <a:off x="2989574" y="4619760"/>
            <a:ext cx="1224008" cy="245660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D3F652-EA14-41DF-B295-7A7A501ED12F}"/>
              </a:ext>
            </a:extLst>
          </p:cNvPr>
          <p:cNvSpPr/>
          <p:nvPr/>
        </p:nvSpPr>
        <p:spPr>
          <a:xfrm>
            <a:off x="11136356" y="4961840"/>
            <a:ext cx="701837" cy="341194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9945DFF-FD75-43CF-83A0-816DFFCD33A2}"/>
                  </a:ext>
                </a:extLst>
              </p:cNvPr>
              <p:cNvSpPr/>
              <p:nvPr/>
            </p:nvSpPr>
            <p:spPr>
              <a:xfrm>
                <a:off x="10939651" y="4605067"/>
                <a:ext cx="1044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9945DFF-FD75-43CF-83A0-816DFFCD3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9651" y="4605067"/>
                <a:ext cx="1044965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62D6FD-8A9B-4848-AB0E-B22321647364}"/>
              </a:ext>
            </a:extLst>
          </p:cNvPr>
          <p:cNvCxnSpPr>
            <a:cxnSpLocks/>
          </p:cNvCxnSpPr>
          <p:nvPr/>
        </p:nvCxnSpPr>
        <p:spPr>
          <a:xfrm flipV="1">
            <a:off x="11123021" y="5004435"/>
            <a:ext cx="710987" cy="25310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3AACFF4-F5F2-42A0-BBE3-1DAE50167E19}"/>
              </a:ext>
            </a:extLst>
          </p:cNvPr>
          <p:cNvSpPr/>
          <p:nvPr/>
        </p:nvSpPr>
        <p:spPr>
          <a:xfrm>
            <a:off x="7583805" y="5004435"/>
            <a:ext cx="381000" cy="180010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B18BD3-7B59-4245-8662-51AAFF1616B3}"/>
              </a:ext>
            </a:extLst>
          </p:cNvPr>
          <p:cNvCxnSpPr>
            <a:cxnSpLocks/>
          </p:cNvCxnSpPr>
          <p:nvPr/>
        </p:nvCxnSpPr>
        <p:spPr>
          <a:xfrm flipV="1">
            <a:off x="7529955" y="5046345"/>
            <a:ext cx="480570" cy="92603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0C764F34-FED8-46F1-95F2-1F813E9D4FBF}"/>
              </a:ext>
            </a:extLst>
          </p:cNvPr>
          <p:cNvSpPr/>
          <p:nvPr/>
        </p:nvSpPr>
        <p:spPr>
          <a:xfrm>
            <a:off x="10674676" y="4619136"/>
            <a:ext cx="428477" cy="34119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/>
      <p:bldP spid="27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7A3E7-B186-4BBA-9555-CB834301A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3F92A2-75F4-4AF3-BA92-51C801AE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EB7F03-37A4-4F55-B6C8-88DF7AFFEE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TD/</a:t>
            </a:r>
            <a:r>
              <a:rPr lang="en-US" dirty="0" err="1"/>
              <a:t>Sarsa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7E2F-7C26-4F68-9224-FD337B2E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13" y="1451621"/>
            <a:ext cx="5832210" cy="4789654"/>
          </a:xfrm>
          <a:prstGeom prst="rect">
            <a:avLst/>
          </a:prstGeom>
        </p:spPr>
      </p:pic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68230B12-1BB8-45F1-A3E3-A9DED8FC34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5287243" cy="4828567"/>
          </a:xfrm>
        </p:spPr>
        <p:txBody>
          <a:bodyPr/>
          <a:lstStyle/>
          <a:p>
            <a:r>
              <a:rPr lang="en-US" dirty="0"/>
              <a:t>What about Expected </a:t>
            </a:r>
            <a:r>
              <a:rPr lang="en-US" dirty="0" err="1"/>
              <a:t>Sarsa</a:t>
            </a:r>
            <a:r>
              <a:rPr lang="en-US" dirty="0"/>
              <a:t>?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5FFF0E0-81F9-4963-AE19-A5B02B99F636}"/>
              </a:ext>
            </a:extLst>
          </p:cNvPr>
          <p:cNvSpPr/>
          <p:nvPr/>
        </p:nvSpPr>
        <p:spPr>
          <a:xfrm rot="5400000">
            <a:off x="7536143" y="939768"/>
            <a:ext cx="170253" cy="937259"/>
          </a:xfrm>
          <a:prstGeom prst="rightBrace">
            <a:avLst>
              <a:gd name="adj1" fmla="val 133652"/>
              <a:gd name="adj2" fmla="val 5059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A1C89-4AFA-458A-B29B-08EA89B3348F}"/>
              </a:ext>
            </a:extLst>
          </p:cNvPr>
          <p:cNvSpPr txBox="1"/>
          <p:nvPr/>
        </p:nvSpPr>
        <p:spPr>
          <a:xfrm>
            <a:off x="7045452" y="1058513"/>
            <a:ext cx="116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Expected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B420C2-4B32-4638-AAAB-040DA0D961EF}"/>
              </a:ext>
            </a:extLst>
          </p:cNvPr>
          <p:cNvCxnSpPr/>
          <p:nvPr/>
        </p:nvCxnSpPr>
        <p:spPr>
          <a:xfrm flipV="1">
            <a:off x="8906291" y="5406379"/>
            <a:ext cx="1072055" cy="1450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DD6103-9090-4608-9617-736836789474}"/>
                  </a:ext>
                </a:extLst>
              </p:cNvPr>
              <p:cNvSpPr txBox="1"/>
              <p:nvPr/>
            </p:nvSpPr>
            <p:spPr>
              <a:xfrm>
                <a:off x="9863363" y="5444369"/>
                <a:ext cx="11973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DD6103-9090-4608-9617-736836789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363" y="5444369"/>
                <a:ext cx="1197379" cy="246221"/>
              </a:xfrm>
              <a:prstGeom prst="rect">
                <a:avLst/>
              </a:prstGeom>
              <a:blipFill>
                <a:blip r:embed="rId3"/>
                <a:stretch>
                  <a:fillRect l="-3061" t="-25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4B460AA6-117D-4300-BF3D-E47E57A8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231" y="2154271"/>
            <a:ext cx="1057606" cy="4130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9F83E0-0425-4794-B45C-417E42689D68}"/>
                  </a:ext>
                </a:extLst>
              </p:cNvPr>
              <p:cNvSpPr/>
              <p:nvPr/>
            </p:nvSpPr>
            <p:spPr>
              <a:xfrm>
                <a:off x="10809023" y="4709018"/>
                <a:ext cx="1264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9F83E0-0425-4794-B45C-417E42689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9023" y="4709018"/>
                <a:ext cx="1264577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60A3CE-18E8-46A6-8D48-DD7D8A866B85}"/>
              </a:ext>
            </a:extLst>
          </p:cNvPr>
          <p:cNvCxnSpPr/>
          <p:nvPr/>
        </p:nvCxnSpPr>
        <p:spPr>
          <a:xfrm flipV="1">
            <a:off x="10953168" y="5057898"/>
            <a:ext cx="1072055" cy="1450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62E9046E-FEE6-4822-9C34-90EE0B837AAE}"/>
              </a:ext>
            </a:extLst>
          </p:cNvPr>
          <p:cNvSpPr/>
          <p:nvPr/>
        </p:nvSpPr>
        <p:spPr>
          <a:xfrm>
            <a:off x="11227072" y="4471552"/>
            <a:ext cx="428477" cy="341194"/>
          </a:xfrm>
          <a:prstGeom prst="star5">
            <a:avLst/>
          </a:prstGeom>
          <a:solidFill>
            <a:srgbClr val="00A3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6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/>
      <p:bldP spid="31" grpId="0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Let’s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Because one action took by the </a:t>
                </a:r>
                <a:r>
                  <a:rPr lang="en-US" i="1" dirty="0"/>
                  <a:t>behavior policy </a:t>
                </a:r>
                <a:r>
                  <a:rPr lang="en-US" dirty="0"/>
                  <a:t>is would </a:t>
                </a:r>
                <a:r>
                  <a:rPr lang="en-US" b="1" dirty="0"/>
                  <a:t>never</a:t>
                </a:r>
                <a:r>
                  <a:rPr lang="en-US" dirty="0"/>
                  <a:t> be taken by the </a:t>
                </a:r>
                <a:r>
                  <a:rPr lang="en-US" i="1" dirty="0"/>
                  <a:t>target policy</a:t>
                </a:r>
                <a:r>
                  <a:rPr lang="en-US" dirty="0"/>
                  <a:t>, then trajectory is “discarded” and no learning is made from this experience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b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F9115-71F6-45FF-A641-BB0AC6B3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17E1B-2BB2-48EE-8818-E06EE028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87D6-0EA1-4030-B74E-73B8427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DE96F-80AE-4990-ADAF-1296958D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</p:spTree>
    <p:extLst>
      <p:ext uri="{BB962C8B-B14F-4D97-AF65-F5344CB8AC3E}">
        <p14:creationId xmlns:p14="http://schemas.microsoft.com/office/powerpoint/2010/main" val="133485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10C6C-D1E9-4F63-BC66-F1043191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82F34-5EAD-48D4-AF85-804266F8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87" y="1336889"/>
            <a:ext cx="7811290" cy="5411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FFE99B-9D20-4EE2-8C05-2241A38154FC}"/>
              </a:ext>
            </a:extLst>
          </p:cNvPr>
          <p:cNvSpPr txBox="1"/>
          <p:nvPr/>
        </p:nvSpPr>
        <p:spPr>
          <a:xfrm>
            <a:off x="8538603" y="1729959"/>
            <a:ext cx="3575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Infeasible for large state-spaces (curse of dimensionality)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model-based approach</a:t>
            </a:r>
          </a:p>
        </p:txBody>
      </p:sp>
    </p:spTree>
    <p:extLst>
      <p:ext uri="{BB962C8B-B14F-4D97-AF65-F5344CB8AC3E}">
        <p14:creationId xmlns:p14="http://schemas.microsoft.com/office/powerpoint/2010/main" val="984150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Let’s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one transition is more much more likely under the behavior policy than the target policy, then error variance can be large, requiring low learning rates to stabilize learning.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b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F9115-71F6-45FF-A641-BB0AC6B3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17E1B-2BB2-48EE-8818-E06EE028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87D6-0EA1-4030-B74E-73B8427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DE96F-80AE-4990-ADAF-1296958D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C2F27B-8921-4543-A566-2A26C4C8A9B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707777" y="1518076"/>
            <a:ext cx="1780028" cy="26228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FF0F5-E4F8-41EF-B43C-B37401FBE323}"/>
                  </a:ext>
                </a:extLst>
              </p:cNvPr>
              <p:cNvSpPr txBox="1"/>
              <p:nvPr/>
            </p:nvSpPr>
            <p:spPr>
              <a:xfrm>
                <a:off x="8487805" y="779412"/>
                <a:ext cx="357269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say that </a:t>
                </a:r>
                <a:r>
                  <a:rPr lang="en-US" i="1" dirty="0"/>
                  <a:t>target policy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an deterministic policy and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so which is probability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is taken over the </a:t>
                </a:r>
                <a:r>
                  <a:rPr lang="en-US" i="1" dirty="0"/>
                  <a:t>behavior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FF0F5-E4F8-41EF-B43C-B37401FBE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805" y="779412"/>
                <a:ext cx="3572691" cy="1477328"/>
              </a:xfrm>
              <a:prstGeom prst="rect">
                <a:avLst/>
              </a:prstGeom>
              <a:blipFill>
                <a:blip r:embed="rId3"/>
                <a:stretch>
                  <a:fillRect l="-1365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E42050-CE79-4BA8-9717-FAAB6251D9DE}"/>
                  </a:ext>
                </a:extLst>
              </p:cNvPr>
              <p:cNvSpPr/>
              <p:nvPr/>
            </p:nvSpPr>
            <p:spPr>
              <a:xfrm>
                <a:off x="8928316" y="2292466"/>
                <a:ext cx="3384221" cy="1882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1.5=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E42050-CE79-4BA8-9717-FAAB6251D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316" y="2292466"/>
                <a:ext cx="3384221" cy="1882823"/>
              </a:xfrm>
              <a:prstGeom prst="rect">
                <a:avLst/>
              </a:prstGeom>
              <a:blipFill>
                <a:blip r:embed="rId4"/>
                <a:stretch>
                  <a:fillRect b="-29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3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High variance and trajectory “discarding” may make learning very inefficient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F9115-71F6-45FF-A641-BB0AC6B3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17E1B-2BB2-48EE-8818-E06EE028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87D6-0EA1-4030-B74E-73B8427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DE96F-80AE-4990-ADAF-1296958D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</p:spTree>
    <p:extLst>
      <p:ext uri="{BB962C8B-B14F-4D97-AF65-F5344CB8AC3E}">
        <p14:creationId xmlns:p14="http://schemas.microsoft.com/office/powerpoint/2010/main" val="871611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fix it, we can use then an alternate definition for the n-step return</a:t>
                </a:r>
              </a:p>
              <a:p>
                <a:pPr marL="0" indent="0"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F9115-71F6-45FF-A641-BB0AC6B3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17E1B-2BB2-48EE-8818-E06EE028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87D6-0EA1-4030-B74E-73B8427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DE96F-80AE-4990-ADAF-1296958D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9BC0EAF-6079-4EA9-8866-142DD35FE2AF}"/>
              </a:ext>
            </a:extLst>
          </p:cNvPr>
          <p:cNvSpPr/>
          <p:nvPr/>
        </p:nvSpPr>
        <p:spPr>
          <a:xfrm rot="5400000">
            <a:off x="7935844" y="4368486"/>
            <a:ext cx="254726" cy="2514283"/>
          </a:xfrm>
          <a:prstGeom prst="rightBrace">
            <a:avLst>
              <a:gd name="adj1" fmla="val 57051"/>
              <a:gd name="adj2" fmla="val 515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82F32-316A-4730-B13D-F57E545520B7}"/>
              </a:ext>
            </a:extLst>
          </p:cNvPr>
          <p:cNvSpPr txBox="1"/>
          <p:nvPr/>
        </p:nvSpPr>
        <p:spPr>
          <a:xfrm>
            <a:off x="7155341" y="575299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Control-Variate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CE4563-4DFA-46B9-B368-DEAD62F296D1}"/>
              </a:ext>
            </a:extLst>
          </p:cNvPr>
          <p:cNvCxnSpPr/>
          <p:nvPr/>
        </p:nvCxnSpPr>
        <p:spPr>
          <a:xfrm flipV="1">
            <a:off x="3024051" y="5498264"/>
            <a:ext cx="581298" cy="35389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F5FCA0-733A-4571-A07B-F4DAFDFFE3EB}"/>
              </a:ext>
            </a:extLst>
          </p:cNvPr>
          <p:cNvSpPr txBox="1"/>
          <p:nvPr/>
        </p:nvSpPr>
        <p:spPr>
          <a:xfrm>
            <a:off x="2069997" y="5847061"/>
            <a:ext cx="190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Per</a:t>
            </a:r>
            <a:r>
              <a:rPr lang="en-US" dirty="0"/>
              <a:t> decision importance-sampling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219B9464-A07E-469A-BC27-D1D35E2336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49286" y="4578529"/>
            <a:ext cx="1802675" cy="731522"/>
          </a:xfrm>
          <a:prstGeom prst="curvedConnector3">
            <a:avLst>
              <a:gd name="adj1" fmla="val 164493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544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example….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+1: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+2: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+2: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+3: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651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F9115-71F6-45FF-A641-BB0AC6B3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17E1B-2BB2-48EE-8818-E06EE028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87D6-0EA1-4030-B74E-73B8427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DE96F-80AE-4990-ADAF-1296958D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6B6E37-92B1-42E1-8A88-4BF7E3734855}"/>
              </a:ext>
            </a:extLst>
          </p:cNvPr>
          <p:cNvCxnSpPr>
            <a:cxnSpLocks/>
          </p:cNvCxnSpPr>
          <p:nvPr/>
        </p:nvCxnSpPr>
        <p:spPr>
          <a:xfrm flipV="1">
            <a:off x="5114109" y="2022840"/>
            <a:ext cx="2527662" cy="44986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585BD4-0AB3-4890-BEAD-719D9C335B04}"/>
                  </a:ext>
                </a:extLst>
              </p:cNvPr>
              <p:cNvSpPr txBox="1"/>
              <p:nvPr/>
            </p:nvSpPr>
            <p:spPr>
              <a:xfrm>
                <a:off x="7687864" y="1858834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585BD4-0AB3-4890-BEAD-719D9C335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864" y="1858834"/>
                <a:ext cx="418384" cy="276999"/>
              </a:xfrm>
              <a:prstGeom prst="rect">
                <a:avLst/>
              </a:prstGeom>
              <a:blipFill>
                <a:blip r:embed="rId3"/>
                <a:stretch>
                  <a:fillRect l="-4348" r="-130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82EA45-6F0B-4A44-BF9B-71664561DBFF}"/>
              </a:ext>
            </a:extLst>
          </p:cNvPr>
          <p:cNvCxnSpPr>
            <a:cxnSpLocks/>
          </p:cNvCxnSpPr>
          <p:nvPr/>
        </p:nvCxnSpPr>
        <p:spPr>
          <a:xfrm flipV="1">
            <a:off x="6270171" y="3222626"/>
            <a:ext cx="2743200" cy="47336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0D0E4F-18D7-4C11-8F58-1C916AB04F1E}"/>
                  </a:ext>
                </a:extLst>
              </p:cNvPr>
              <p:cNvSpPr txBox="1"/>
              <p:nvPr/>
            </p:nvSpPr>
            <p:spPr>
              <a:xfrm>
                <a:off x="9013371" y="3064532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0D0E4F-18D7-4C11-8F58-1C916AB04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371" y="3064532"/>
                <a:ext cx="418384" cy="276999"/>
              </a:xfrm>
              <a:prstGeom prst="rect">
                <a:avLst/>
              </a:prstGeom>
              <a:blipFill>
                <a:blip r:embed="rId4"/>
                <a:stretch>
                  <a:fillRect l="-5882" r="-1323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75810C-3841-4383-85CB-A21881E34501}"/>
              </a:ext>
            </a:extLst>
          </p:cNvPr>
          <p:cNvCxnSpPr>
            <a:cxnSpLocks/>
          </p:cNvCxnSpPr>
          <p:nvPr/>
        </p:nvCxnSpPr>
        <p:spPr>
          <a:xfrm flipV="1">
            <a:off x="4082143" y="4385297"/>
            <a:ext cx="2973670" cy="39748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023511-BBBD-4934-932B-4A25FDF7F457}"/>
                  </a:ext>
                </a:extLst>
              </p:cNvPr>
              <p:cNvSpPr txBox="1"/>
              <p:nvPr/>
            </p:nvSpPr>
            <p:spPr>
              <a:xfrm>
                <a:off x="7055813" y="4240928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023511-BBBD-4934-932B-4A25FDF7F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813" y="4240928"/>
                <a:ext cx="418384" cy="276999"/>
              </a:xfrm>
              <a:prstGeom prst="rect">
                <a:avLst/>
              </a:prstGeom>
              <a:blipFill>
                <a:blip r:embed="rId5"/>
                <a:stretch>
                  <a:fillRect l="-4348" r="-130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A4D6ADB-2475-4CA3-BE0A-50190456CF84}"/>
              </a:ext>
            </a:extLst>
          </p:cNvPr>
          <p:cNvCxnSpPr/>
          <p:nvPr/>
        </p:nvCxnSpPr>
        <p:spPr>
          <a:xfrm rot="10800000">
            <a:off x="3827417" y="6067697"/>
            <a:ext cx="3135086" cy="391886"/>
          </a:xfrm>
          <a:prstGeom prst="bentConnector3">
            <a:avLst>
              <a:gd name="adj1" fmla="val 10000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496D60-8252-4422-853C-67E0F999ACFD}"/>
              </a:ext>
            </a:extLst>
          </p:cNvPr>
          <p:cNvSpPr txBox="1"/>
          <p:nvPr/>
        </p:nvSpPr>
        <p:spPr>
          <a:xfrm>
            <a:off x="6592797" y="6113885"/>
            <a:ext cx="3389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is “cut” down to the longest path possible</a:t>
            </a:r>
          </a:p>
        </p:txBody>
      </p:sp>
    </p:spTree>
    <p:extLst>
      <p:ext uri="{BB962C8B-B14F-4D97-AF65-F5344CB8AC3E}">
        <p14:creationId xmlns:p14="http://schemas.microsoft.com/office/powerpoint/2010/main" val="15873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Considering the other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 dirty="0"/>
                  <a:t> example….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+3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+3: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+3: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−.5∙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61F9BF-51B0-405F-9AE8-C995392132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F9115-71F6-45FF-A641-BB0AC6B32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17E1B-2BB2-48EE-8818-E06EE028F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87D6-0EA1-4030-B74E-73B8427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DE96F-80AE-4990-ADAF-1296958D8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6B6E37-92B1-42E1-8A88-4BF7E3734855}"/>
              </a:ext>
            </a:extLst>
          </p:cNvPr>
          <p:cNvCxnSpPr>
            <a:cxnSpLocks/>
          </p:cNvCxnSpPr>
          <p:nvPr/>
        </p:nvCxnSpPr>
        <p:spPr>
          <a:xfrm flipV="1">
            <a:off x="5114109" y="2022840"/>
            <a:ext cx="2527662" cy="44986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585BD4-0AB3-4890-BEAD-719D9C335B04}"/>
                  </a:ext>
                </a:extLst>
              </p:cNvPr>
              <p:cNvSpPr txBox="1"/>
              <p:nvPr/>
            </p:nvSpPr>
            <p:spPr>
              <a:xfrm>
                <a:off x="7687864" y="1858834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585BD4-0AB3-4890-BEAD-719D9C335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864" y="1858834"/>
                <a:ext cx="418384" cy="276999"/>
              </a:xfrm>
              <a:prstGeom prst="rect">
                <a:avLst/>
              </a:prstGeom>
              <a:blipFill>
                <a:blip r:embed="rId3"/>
                <a:stretch>
                  <a:fillRect l="-4348" r="-130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A4D6ADB-2475-4CA3-BE0A-50190456CF84}"/>
              </a:ext>
            </a:extLst>
          </p:cNvPr>
          <p:cNvCxnSpPr/>
          <p:nvPr/>
        </p:nvCxnSpPr>
        <p:spPr>
          <a:xfrm rot="10800000">
            <a:off x="6592797" y="4585063"/>
            <a:ext cx="3135086" cy="391886"/>
          </a:xfrm>
          <a:prstGeom prst="bentConnector3">
            <a:avLst>
              <a:gd name="adj1" fmla="val 10000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496D60-8252-4422-853C-67E0F999ACFD}"/>
              </a:ext>
            </a:extLst>
          </p:cNvPr>
          <p:cNvSpPr txBox="1"/>
          <p:nvPr/>
        </p:nvSpPr>
        <p:spPr>
          <a:xfrm>
            <a:off x="9358178" y="4663906"/>
            <a:ext cx="112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</a:t>
            </a:r>
          </a:p>
          <a:p>
            <a:r>
              <a:rPr lang="en-US"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38994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AFB80D5-82B1-4FED-9BC0-56B8145DB92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But can we simply do that?! Does that change the expected value of the total return?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AFB80D5-82B1-4FED-9BC0-56B8145DB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543" t="-2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E06BF-7258-44EC-9BBA-FC7817444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DF131-6F60-4217-A098-CEF91BBA7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D498A8-9482-4C57-8628-560214BD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BE6F4-AFD2-47E2-839A-E1DF234EF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4E8038-A578-4891-8294-AE47EC4C0DE6}"/>
              </a:ext>
            </a:extLst>
          </p:cNvPr>
          <p:cNvCxnSpPr>
            <a:cxnSpLocks/>
          </p:cNvCxnSpPr>
          <p:nvPr/>
        </p:nvCxnSpPr>
        <p:spPr>
          <a:xfrm flipH="1" flipV="1">
            <a:off x="8399415" y="3908752"/>
            <a:ext cx="633549" cy="387065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F6D22D-CACE-4C41-A3EA-C120B3E5D260}"/>
                  </a:ext>
                </a:extLst>
              </p:cNvPr>
              <p:cNvSpPr/>
              <p:nvPr/>
            </p:nvSpPr>
            <p:spPr>
              <a:xfrm>
                <a:off x="8565485" y="4102284"/>
                <a:ext cx="2614242" cy="2132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F6D22D-CACE-4C41-A3EA-C120B3E5D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85" y="4102284"/>
                <a:ext cx="2614242" cy="2132059"/>
              </a:xfrm>
              <a:prstGeom prst="rect">
                <a:avLst/>
              </a:prstGeom>
              <a:blipFill>
                <a:blip r:embed="rId3"/>
                <a:stretch>
                  <a:fillRect b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D2D9B45-E541-4740-B9C3-1D9BA6AD458E}"/>
              </a:ext>
            </a:extLst>
          </p:cNvPr>
          <p:cNvSpPr txBox="1"/>
          <p:nvPr/>
        </p:nvSpPr>
        <p:spPr>
          <a:xfrm>
            <a:off x="9179439" y="5865011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(constant scalar)</a:t>
            </a:r>
          </a:p>
        </p:txBody>
      </p:sp>
    </p:spTree>
    <p:extLst>
      <p:ext uri="{BB962C8B-B14F-4D97-AF65-F5344CB8AC3E}">
        <p14:creationId xmlns:p14="http://schemas.microsoft.com/office/powerpoint/2010/main" val="1943345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AFB80D5-82B1-4FED-9BC0-56B8145DB92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Applying it to off-policy control gives us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3000"/>
                  </a:spcBef>
                </a:pPr>
                <a:r>
                  <a:rPr lang="en-US" dirty="0"/>
                  <a:t>Remember that first action does not take a role in importance sampling (it is the one being learned, it doesn’t matter if it was impossible under the target policy).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AFB80D5-82B1-4FED-9BC0-56B8145DB9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60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E06BF-7258-44EC-9BBA-FC7817444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DF131-6F60-4217-A098-CEF91BBA7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D498A8-9482-4C57-8628-560214BD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BE6F4-AFD2-47E2-839A-E1DF234EF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Per-decision Methods with Control Variates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027CA3-DC89-4C11-B2ED-9E20F910E061}"/>
              </a:ext>
            </a:extLst>
          </p:cNvPr>
          <p:cNvCxnSpPr>
            <a:cxnSpLocks/>
          </p:cNvCxnSpPr>
          <p:nvPr/>
        </p:nvCxnSpPr>
        <p:spPr>
          <a:xfrm flipH="1">
            <a:off x="9542419" y="1894114"/>
            <a:ext cx="581295" cy="18579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535B2B-B23C-4B72-A987-C3BC44C6D1E1}"/>
                  </a:ext>
                </a:extLst>
              </p:cNvPr>
              <p:cNvSpPr/>
              <p:nvPr/>
            </p:nvSpPr>
            <p:spPr>
              <a:xfrm>
                <a:off x="7828467" y="916484"/>
                <a:ext cx="4221797" cy="1041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Recall: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535B2B-B23C-4B72-A987-C3BC44C6D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67" y="916484"/>
                <a:ext cx="4221797" cy="1041504"/>
              </a:xfrm>
              <a:prstGeom prst="rect">
                <a:avLst/>
              </a:prstGeom>
              <a:blipFill>
                <a:blip r:embed="rId3"/>
                <a:stretch>
                  <a:fillRect l="-115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66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E06BF-7258-44EC-9BBA-FC7817444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DF131-6F60-4217-A098-CEF91BBA7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D498A8-9482-4C57-8628-560214BD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BE6F4-AFD2-47E2-839A-E1DF234EFB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Control Variates on 19-state Random Walk example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2DA41413-91BA-4305-AC5C-D103F91A1DCD}"/>
              </a:ext>
            </a:extLst>
          </p:cNvPr>
          <p:cNvSpPr txBox="1">
            <a:spLocks/>
          </p:cNvSpPr>
          <p:nvPr/>
        </p:nvSpPr>
        <p:spPr>
          <a:xfrm>
            <a:off x="0" y="4049975"/>
            <a:ext cx="1597578" cy="14314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Average RMS error over 19 states and first 60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FB1921-8DEC-4EF3-8301-17E55CD201DA}"/>
                  </a:ext>
                </a:extLst>
              </p:cNvPr>
              <p:cNvSpPr/>
              <p:nvPr/>
            </p:nvSpPr>
            <p:spPr>
              <a:xfrm>
                <a:off x="4713049" y="2017978"/>
                <a:ext cx="256685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=.5, 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𝑖𝑔h𝑡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=.7, ∀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FB1921-8DEC-4EF3-8301-17E55CD20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049" y="2017978"/>
                <a:ext cx="2566851" cy="584775"/>
              </a:xfrm>
              <a:prstGeom prst="rect">
                <a:avLst/>
              </a:prstGeom>
              <a:blipFill>
                <a:blip r:embed="rId2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E416CC3-F9B4-43D0-966C-449F730B8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78" y="2670477"/>
            <a:ext cx="10236430" cy="40945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303AAB7-756D-46A2-B18E-F1EF4AE6E787}"/>
              </a:ext>
            </a:extLst>
          </p:cNvPr>
          <p:cNvGrpSpPr/>
          <p:nvPr/>
        </p:nvGrpSpPr>
        <p:grpSpPr>
          <a:xfrm>
            <a:off x="1235236" y="1318957"/>
            <a:ext cx="9294587" cy="583602"/>
            <a:chOff x="1448706" y="1421900"/>
            <a:chExt cx="9294587" cy="5836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E434C7-C395-4B26-9EBB-6BF006519BFC}"/>
                </a:ext>
              </a:extLst>
            </p:cNvPr>
            <p:cNvGrpSpPr/>
            <p:nvPr/>
          </p:nvGrpSpPr>
          <p:grpSpPr>
            <a:xfrm>
              <a:off x="1448706" y="1434124"/>
              <a:ext cx="9294587" cy="571378"/>
              <a:chOff x="1381997" y="1330681"/>
              <a:chExt cx="9294587" cy="57137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6C846E-4339-4F94-988E-D90B7846FD43}"/>
                  </a:ext>
                </a:extLst>
              </p:cNvPr>
              <p:cNvSpPr/>
              <p:nvPr/>
            </p:nvSpPr>
            <p:spPr>
              <a:xfrm>
                <a:off x="2533963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09645F-EB73-4756-9440-688CD609806F}"/>
                  </a:ext>
                </a:extLst>
              </p:cNvPr>
              <p:cNvSpPr/>
              <p:nvPr/>
            </p:nvSpPr>
            <p:spPr>
              <a:xfrm>
                <a:off x="1381997" y="1330681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29DC85B-7852-4D27-8A3A-C26E6F16F326}"/>
                  </a:ext>
                </a:extLst>
              </p:cNvPr>
              <p:cNvSpPr/>
              <p:nvPr/>
            </p:nvSpPr>
            <p:spPr>
              <a:xfrm>
                <a:off x="7802184" y="1330805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B617DE9-7955-42DC-AE47-EB9B69D3B836}"/>
                      </a:ext>
                    </a:extLst>
                  </p:cNvPr>
                  <p:cNvSpPr/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80F875C-CA60-4ABB-8F42-4E2F9C0783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6741" y="1382472"/>
                    <a:ext cx="51648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665CA23-A003-40AD-BA73-983E35AA030C}"/>
                  </a:ext>
                </a:extLst>
              </p:cNvPr>
              <p:cNvSpPr/>
              <p:nvPr/>
            </p:nvSpPr>
            <p:spPr>
              <a:xfrm>
                <a:off x="10106525" y="1330808"/>
                <a:ext cx="570059" cy="57005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15839B-2B9E-4368-8EB8-0D42472A8DB5}"/>
                  </a:ext>
                </a:extLst>
              </p:cNvPr>
              <p:cNvSpPr/>
              <p:nvPr/>
            </p:nvSpPr>
            <p:spPr>
              <a:xfrm>
                <a:off x="8950344" y="1330806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3C643CD-3621-404A-885B-0D6C25FE456E}"/>
                  </a:ext>
                </a:extLst>
              </p:cNvPr>
              <p:cNvSpPr/>
              <p:nvPr/>
            </p:nvSpPr>
            <p:spPr>
              <a:xfrm>
                <a:off x="5747800" y="1332000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0CA70FF-999F-4C3C-B619-B0A6D2032496}"/>
                  </a:ext>
                </a:extLst>
              </p:cNvPr>
              <p:cNvSpPr/>
              <p:nvPr/>
            </p:nvSpPr>
            <p:spPr>
              <a:xfrm>
                <a:off x="3685929" y="1330682"/>
                <a:ext cx="570059" cy="57005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E1D39B3-DF4C-48D2-8E5B-158AC4915A9F}"/>
                      </a:ext>
                    </a:extLst>
                  </p:cNvPr>
                  <p:cNvSpPr/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6DD3D27-5A22-49DE-B2A4-E0678BA4C5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7911" y="1396511"/>
                    <a:ext cx="516487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4259483-7213-492E-BE51-E6FB0AB09432}"/>
                  </a:ext>
                </a:extLst>
              </p:cNvPr>
              <p:cNvCxnSpPr>
                <a:stCxn id="27" idx="3"/>
                <a:endCxn id="26" idx="2"/>
              </p:cNvCxnSpPr>
              <p:nvPr/>
            </p:nvCxnSpPr>
            <p:spPr>
              <a:xfrm>
                <a:off x="1952056" y="1615711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56394A1-CDCB-4D83-ABC7-907D8674A90F}"/>
                  </a:ext>
                </a:extLst>
              </p:cNvPr>
              <p:cNvCxnSpPr/>
              <p:nvPr/>
            </p:nvCxnSpPr>
            <p:spPr>
              <a:xfrm>
                <a:off x="3101842" y="1611985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98572A0-F77C-4F75-90B2-AA40B29FFA96}"/>
                  </a:ext>
                </a:extLst>
              </p:cNvPr>
              <p:cNvCxnSpPr/>
              <p:nvPr/>
            </p:nvCxnSpPr>
            <p:spPr>
              <a:xfrm>
                <a:off x="4255988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8BF24CD-A6EB-4E16-BD5F-1B00F8CC0C99}"/>
                  </a:ext>
                </a:extLst>
              </p:cNvPr>
              <p:cNvCxnSpPr/>
              <p:nvPr/>
            </p:nvCxnSpPr>
            <p:spPr>
              <a:xfrm>
                <a:off x="5162674" y="164115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7C27E43-F1F0-49A2-8BE7-DEB11ECEDDC4}"/>
                  </a:ext>
                </a:extLst>
              </p:cNvPr>
              <p:cNvCxnSpPr/>
              <p:nvPr/>
            </p:nvCxnSpPr>
            <p:spPr>
              <a:xfrm>
                <a:off x="6304834" y="1626024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E6B9180-36D9-40DA-8DE8-BE6F1F7554AA}"/>
                  </a:ext>
                </a:extLst>
              </p:cNvPr>
              <p:cNvCxnSpPr/>
              <p:nvPr/>
            </p:nvCxnSpPr>
            <p:spPr>
              <a:xfrm>
                <a:off x="7230212" y="1642476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BF0ED6D-718E-4BC0-ADD4-256FE06DB667}"/>
                  </a:ext>
                </a:extLst>
              </p:cNvPr>
              <p:cNvCxnSpPr/>
              <p:nvPr/>
            </p:nvCxnSpPr>
            <p:spPr>
              <a:xfrm>
                <a:off x="8372243" y="1639317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C6B948D-3A4F-439E-81AA-D689445C7742}"/>
                  </a:ext>
                </a:extLst>
              </p:cNvPr>
              <p:cNvCxnSpPr/>
              <p:nvPr/>
            </p:nvCxnSpPr>
            <p:spPr>
              <a:xfrm>
                <a:off x="9514274" y="1634318"/>
                <a:ext cx="581907" cy="1319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911045-63A7-421F-9507-C2BFED55877B}"/>
                    </a:ext>
                  </a:extLst>
                </p:cNvPr>
                <p:cNvSpPr txBox="1"/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A1E29F9-DEA3-45C3-9591-83BDFDF42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8934" y="1426673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483" r="-3103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53BB19-F352-4471-95D1-7993990FD123}"/>
                    </a:ext>
                  </a:extLst>
                </p:cNvPr>
                <p:cNvSpPr txBox="1"/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6C62381-C1AF-44E6-AFF5-8315E4FFA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80" y="1451987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58CB06-B9B1-46CF-8258-954D6A82ABBD}"/>
                    </a:ext>
                  </a:extLst>
                </p:cNvPr>
                <p:cNvSpPr txBox="1"/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A99644-3536-4359-80C1-B026DCD484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184" y="1467601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4483" r="-3103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F7DA69-A4A8-4AF0-AE3E-8668CE292E4F}"/>
                    </a:ext>
                  </a:extLst>
                </p:cNvPr>
                <p:cNvSpPr txBox="1"/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D713C40-472E-4947-A887-1C6DDD2FA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926" y="1451986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0000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5F06E94-9687-4D1A-8F79-7B5C516EBDC4}"/>
                    </a:ext>
                  </a:extLst>
                </p:cNvPr>
                <p:cNvSpPr txBox="1"/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0106C18-72BB-4622-96F8-EF6F27F29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7304" y="1484437"/>
                  <a:ext cx="18113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3847DA1-7AAD-415B-9B89-8660EF8B9F99}"/>
                    </a:ext>
                  </a:extLst>
                </p:cNvPr>
                <p:cNvSpPr txBox="1"/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392B5A7-1DBE-41E7-B7E4-3D26EAF79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9402" y="1452468"/>
                  <a:ext cx="18113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4483" r="-3103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06F824-BA09-4834-A233-7A486FA42C2B}"/>
                    </a:ext>
                  </a:extLst>
                </p:cNvPr>
                <p:cNvSpPr txBox="1"/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F0C2A2-753E-4FEA-8489-D4AB20D0C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7869" y="1452468"/>
                  <a:ext cx="35426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793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0FEC200-5D54-4E82-A16A-674919631691}"/>
                    </a:ext>
                  </a:extLst>
                </p:cNvPr>
                <p:cNvSpPr txBox="1"/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AF5245C-5024-4464-975D-A8E38CC84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895" y="1421900"/>
                  <a:ext cx="35426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448" r="-1551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4364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F9A5624-D325-45E6-B45D-9FD70B950FE5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9079991" cy="482856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Is off-policy learning possible </a:t>
                </a:r>
                <a:r>
                  <a:rPr lang="en-US" i="1" dirty="0"/>
                  <a:t>without</a:t>
                </a:r>
                <a:r>
                  <a:rPr lang="en-US" dirty="0"/>
                  <a:t> importance sampling?</a:t>
                </a:r>
              </a:p>
              <a:p>
                <a:pPr>
                  <a:spcAft>
                    <a:spcPts val="1000"/>
                  </a:spcAft>
                </a:pPr>
                <a:r>
                  <a:rPr lang="en-US" dirty="0"/>
                  <a:t>As we don’t have sample data to unselected actions, we bootstrap them and use estimates of their values in forming the target for the update</a:t>
                </a:r>
              </a:p>
              <a:p>
                <a:pPr marL="0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F9A5624-D325-45E6-B45D-9FD70B950F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9" y="1480159"/>
                <a:ext cx="9079991" cy="4828567"/>
              </a:xfrm>
              <a:blipFill>
                <a:blip r:embed="rId2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AF1EC-C210-4608-B7BA-81C928C0E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3C6A2-A774-4E50-9DDB-C1E7C5A07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A19704-EA9B-46F7-A50C-830D7FD7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2BDD1C-1933-42C0-A50B-1BA8FFC4C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Tree Backup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320B6-1A8B-44CC-9C95-92564A14C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817" y="1480159"/>
            <a:ext cx="1477481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7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2810A6-B785-4B14-BC48-9E444791A7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59"/>
            <a:ext cx="6754802" cy="4828567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</a:t>
            </a:r>
            <a:r>
              <a:rPr lang="en-US" dirty="0" err="1"/>
              <a:t>Sarsa</a:t>
            </a:r>
            <a:r>
              <a:rPr lang="en-US" dirty="0"/>
              <a:t> has all sample transitions</a:t>
            </a:r>
          </a:p>
          <a:p>
            <a:r>
              <a:rPr lang="en-US" dirty="0"/>
              <a:t>Tree Backup algorithm has all state-to-action transitions fully branched without sampling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Expected </a:t>
            </a:r>
            <a:r>
              <a:rPr lang="en-US" dirty="0" err="1"/>
              <a:t>Sarsa</a:t>
            </a:r>
            <a:r>
              <a:rPr lang="en-US" dirty="0"/>
              <a:t> has all sample transitions expect for the last state-to-action one, which is fully branched</a:t>
            </a:r>
          </a:p>
          <a:p>
            <a:endParaRPr lang="en-US" dirty="0"/>
          </a:p>
          <a:p>
            <a:r>
              <a:rPr lang="en-US" dirty="0"/>
              <a:t>To what extend can this algorithms be unified?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44955-5C27-41CE-8635-28964CF4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F16E-8CEC-4656-B553-9061CA306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922705-0DC0-4400-BDF4-3D8C8EDF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97F58B-3395-45E1-BABE-9179445B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Unifying Algorithm: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Q(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AD085-5430-4BE8-B2C1-B0965432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32" y="1365724"/>
            <a:ext cx="4919964" cy="51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0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7896B-411A-4351-A3D9-543F162B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0736D-C61D-41F0-B55D-2E11BA865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74FC8-EDC2-45FF-9D3F-DF4EFE7E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5C64E4-1949-4ABA-9F97-E7F08EDDB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36CAF-DCED-4A18-A95A-ADF46613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1" y="1313749"/>
            <a:ext cx="8190182" cy="5455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DBF2-3DEC-407F-924F-37F16D92A39F}"/>
              </a:ext>
            </a:extLst>
          </p:cNvPr>
          <p:cNvSpPr txBox="1"/>
          <p:nvPr/>
        </p:nvSpPr>
        <p:spPr>
          <a:xfrm>
            <a:off x="8904364" y="1387366"/>
            <a:ext cx="2440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model-free</a:t>
            </a:r>
            <a:r>
              <a:rPr lang="en-US" dirty="0"/>
              <a:t> approach</a:t>
            </a:r>
          </a:p>
          <a:p>
            <a:pPr marL="285750" indent="-285750">
              <a:buFontTx/>
              <a:buChar char="-"/>
            </a:pPr>
            <a:r>
              <a:rPr lang="en-US" dirty="0"/>
              <a:t>(side bonus) agent can focus on states that he is actually experiencing</a:t>
            </a:r>
          </a:p>
        </p:txBody>
      </p:sp>
    </p:spTree>
    <p:extLst>
      <p:ext uri="{BB962C8B-B14F-4D97-AF65-F5344CB8AC3E}">
        <p14:creationId xmlns:p14="http://schemas.microsoft.com/office/powerpoint/2010/main" val="1240305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2810A6-B785-4B14-BC48-9E444791A7EE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8" y="1480159"/>
                <a:ext cx="10196865" cy="482856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One idea to unify all those algorithms is presented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-step Q(</a:t>
                </a: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We decide on a </a:t>
                </a:r>
                <a:r>
                  <a:rPr lang="en-US" b="1" dirty="0"/>
                  <a:t>step-basis</a:t>
                </a:r>
                <a:r>
                  <a:rPr lang="en-US" dirty="0"/>
                  <a:t> whether we want to take the action sample, as in </a:t>
                </a:r>
                <a:r>
                  <a:rPr lang="en-US" dirty="0" err="1"/>
                  <a:t>Sarsa</a:t>
                </a:r>
                <a:r>
                  <a:rPr lang="en-US" dirty="0"/>
                  <a:t>, or consider the expectation over all actions instead, as in the tree backup-</a:t>
                </a:r>
                <a:r>
                  <a:rPr lang="en-US" dirty="0" err="1"/>
                  <a:t>algoritm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 denotes the </a:t>
                </a:r>
                <a:r>
                  <a:rPr lang="en-US" i="1" dirty="0"/>
                  <a:t>degree</a:t>
                </a:r>
                <a:r>
                  <a:rPr lang="en-US" dirty="0"/>
                  <a:t> of sampling,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being the full sampling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denoting a pure expectation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2810A6-B785-4B14-BC48-9E444791A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8" y="1480159"/>
                <a:ext cx="10196865" cy="4828567"/>
              </a:xfrm>
              <a:blipFill>
                <a:blip r:embed="rId2"/>
                <a:stretch>
                  <a:fillRect l="-717" t="-1263" r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44955-5C27-41CE-8635-28964CF4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F16E-8CEC-4656-B553-9061CA306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922705-0DC0-4400-BDF4-3D8C8EDF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97F58B-3395-45E1-BABE-9179445B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Unifying Algorithm: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Q(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90480-443E-4AC0-BCCA-81FA3D28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87" y="1036046"/>
            <a:ext cx="1268331" cy="53053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9571C6-B346-48C1-A987-5E8A33BB4FD0}"/>
              </a:ext>
            </a:extLst>
          </p:cNvPr>
          <p:cNvCxnSpPr>
            <a:cxnSpLocks/>
          </p:cNvCxnSpPr>
          <p:nvPr/>
        </p:nvCxnSpPr>
        <p:spPr>
          <a:xfrm flipH="1">
            <a:off x="2083527" y="4728754"/>
            <a:ext cx="1992084" cy="48985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76AA0-EE25-47DC-AC05-10DDB07BA21D}"/>
              </a:ext>
            </a:extLst>
          </p:cNvPr>
          <p:cNvCxnSpPr>
            <a:cxnSpLocks/>
          </p:cNvCxnSpPr>
          <p:nvPr/>
        </p:nvCxnSpPr>
        <p:spPr>
          <a:xfrm flipH="1">
            <a:off x="4898790" y="4636225"/>
            <a:ext cx="1992084" cy="48985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45131F-51BF-4289-BF3E-FE0FF7959E34}"/>
              </a:ext>
            </a:extLst>
          </p:cNvPr>
          <p:cNvSpPr txBox="1"/>
          <p:nvPr/>
        </p:nvSpPr>
        <p:spPr>
          <a:xfrm>
            <a:off x="6890874" y="4280402"/>
            <a:ext cx="246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Tree-Back up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FE439-1D06-4FE0-AF76-26253925C452}"/>
              </a:ext>
            </a:extLst>
          </p:cNvPr>
          <p:cNvSpPr txBox="1"/>
          <p:nvPr/>
        </p:nvSpPr>
        <p:spPr>
          <a:xfrm>
            <a:off x="4023360" y="4501895"/>
            <a:ext cx="246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</a:t>
            </a:r>
            <a:r>
              <a:rPr lang="en-US" dirty="0" err="1"/>
              <a:t>Sarsa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55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2810A6-B785-4B14-BC48-9E444791A7EE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92608" y="1480159"/>
                <a:ext cx="10196865" cy="482856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(off-policy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-step </a:t>
                </a:r>
                <a:r>
                  <a:rPr lang="en-US" dirty="0" err="1"/>
                  <a:t>Sarsa</a:t>
                </a:r>
                <a:r>
                  <a:rPr lang="en-US" dirty="0"/>
                  <a:t> with Control Variates)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(tree back up algorithm)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600" dirty="0">
                          <a:solidFill>
                            <a:srgbClr val="000000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2810A6-B785-4B14-BC48-9E444791A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92608" y="1480159"/>
                <a:ext cx="10196865" cy="4828567"/>
              </a:xfrm>
              <a:blipFill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44955-5C27-41CE-8635-28964CF49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EF16E-8CEC-4656-B553-9061CA306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922705-0DC0-4400-BDF4-3D8C8EDF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Off-policy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97F58B-3395-45E1-BABE-9179445B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Unifying Algorithm: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Q(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90480-443E-4AC0-BCCA-81FA3D28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887" y="1036046"/>
            <a:ext cx="1268331" cy="53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06F50-5CCD-4B5A-B27C-3E4E2723D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19C9C-A595-4990-B029-09C74467B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8B1931-DE46-4A6D-93A0-3457603C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View of RL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839074-7805-4607-9D0B-ECA28EF7FD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B64BB-AAA5-4E1B-ABCC-59CD5C84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886" y="1119503"/>
            <a:ext cx="6070004" cy="53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0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03FEC1-42E2-4D82-B93C-3E7E85B61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80C1-9758-4319-B080-28347F7373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25970-91FF-40E6-8D03-3A6ACD4514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D3F75-90C9-4670-845C-2525947B36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EF6B3-73C5-49EA-9900-801ECBF31B1C}"/>
              </a:ext>
            </a:extLst>
          </p:cNvPr>
          <p:cNvSpPr txBox="1"/>
          <p:nvPr/>
        </p:nvSpPr>
        <p:spPr>
          <a:xfrm>
            <a:off x="1051560" y="1801947"/>
            <a:ext cx="3984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Questions?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5189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7896B-411A-4351-A3D9-543F162BE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0736D-C61D-41F0-B55D-2E11BA865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D74FC8-EDC2-45FF-9D3F-DF4EFE7E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5C64E4-1949-4ABA-9F97-E7F08EDDB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TD-Learning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3D718-03D9-4897-AB38-1EEE30D3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0" y="1314000"/>
            <a:ext cx="8190000" cy="5285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7DBF2-3DEC-407F-924F-37F16D92A39F}"/>
              </a:ext>
            </a:extLst>
          </p:cNvPr>
          <p:cNvSpPr txBox="1"/>
          <p:nvPr/>
        </p:nvSpPr>
        <p:spPr>
          <a:xfrm>
            <a:off x="8904364" y="1387366"/>
            <a:ext cx="27983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/>
              <a:t>model-free</a:t>
            </a:r>
            <a:r>
              <a:rPr lang="en-US" dirty="0"/>
              <a:t> approach, like MC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Bootstrapping, like DP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Lower variance (over state-values)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Learning can start before the end of an episode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be applied to continuous tasks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accent6"/>
                </a:solidFill>
              </a:rPr>
              <a:t>Tyranny of the time step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8B7C37B-0FDC-402C-83E8-41442A03F149}"/>
              </a:ext>
            </a:extLst>
          </p:cNvPr>
          <p:cNvSpPr/>
          <p:nvPr/>
        </p:nvSpPr>
        <p:spPr>
          <a:xfrm>
            <a:off x="8632478" y="4097621"/>
            <a:ext cx="412480" cy="3889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22FAF8-65BB-4734-9719-7067C24B5F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is the space of methods lying between Monte-Carlo and TD methods?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F3E36-0BB0-4D58-9B2E-55F1030DD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D61F4-086B-42E2-88D7-F3E577841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9AD252-F5B7-4C9F-9C9F-C356723C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7A9FCC-E13E-42ED-9F4B-C572A468A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A5A17-BD2B-4406-BC23-EEBF2456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141" y="2029110"/>
            <a:ext cx="5174111" cy="4385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D48815-C55F-4BCA-954E-3AD2FBA62662}"/>
                  </a:ext>
                </a:extLst>
              </p:cNvPr>
              <p:cNvSpPr txBox="1"/>
              <p:nvPr/>
            </p:nvSpPr>
            <p:spPr>
              <a:xfrm>
                <a:off x="292609" y="2368079"/>
                <a:ext cx="4642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D48815-C55F-4BCA-954E-3AD2FBA62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9" y="2368079"/>
                <a:ext cx="4642296" cy="276999"/>
              </a:xfrm>
              <a:prstGeom prst="rect">
                <a:avLst/>
              </a:prstGeom>
              <a:blipFill>
                <a:blip r:embed="rId3"/>
                <a:stretch>
                  <a:fillRect t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81D23A-EC1F-451E-8328-C911810E423B}"/>
                  </a:ext>
                </a:extLst>
              </p:cNvPr>
              <p:cNvSpPr txBox="1"/>
              <p:nvPr/>
            </p:nvSpPr>
            <p:spPr>
              <a:xfrm>
                <a:off x="372819" y="3207323"/>
                <a:ext cx="2590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81D23A-EC1F-451E-8328-C911810E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9" y="3207323"/>
                <a:ext cx="2590646" cy="276999"/>
              </a:xfrm>
              <a:prstGeom prst="rect">
                <a:avLst/>
              </a:prstGeom>
              <a:blipFill>
                <a:blip r:embed="rId4"/>
                <a:stretch>
                  <a:fillRect l="-164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9E903B-583B-46A6-B6A2-7BA70E02FF9E}"/>
                  </a:ext>
                </a:extLst>
              </p:cNvPr>
              <p:cNvSpPr txBox="1"/>
              <p:nvPr/>
            </p:nvSpPr>
            <p:spPr>
              <a:xfrm>
                <a:off x="348755" y="4041731"/>
                <a:ext cx="3773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34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34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34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A34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A34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A34E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9E903B-583B-46A6-B6A2-7BA70E02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55" y="4041731"/>
                <a:ext cx="3773341" cy="276999"/>
              </a:xfrm>
              <a:prstGeom prst="rect">
                <a:avLst/>
              </a:prstGeom>
              <a:blipFill>
                <a:blip r:embed="rId5"/>
                <a:stretch>
                  <a:fillRect l="-969" t="-4444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2BF28-69EB-444B-AF65-3B9E5F0889D5}"/>
                  </a:ext>
                </a:extLst>
              </p:cNvPr>
              <p:cNvSpPr txBox="1"/>
              <p:nvPr/>
            </p:nvSpPr>
            <p:spPr>
              <a:xfrm>
                <a:off x="292609" y="4880975"/>
                <a:ext cx="58102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953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E9532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solidFill>
                            <a:srgbClr val="E9532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E953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solidFill>
                            <a:srgbClr val="E9532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E953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E95326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52BF28-69EB-444B-AF65-3B9E5F08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9" y="4880975"/>
                <a:ext cx="5810245" cy="276999"/>
              </a:xfrm>
              <a:prstGeom prst="rect">
                <a:avLst/>
              </a:prstGeom>
              <a:blipFill>
                <a:blip r:embed="rId6"/>
                <a:stretch>
                  <a:fillRect t="-444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222FD2-6991-47EA-8A09-DAE39700E176}"/>
                  </a:ext>
                </a:extLst>
              </p:cNvPr>
              <p:cNvSpPr/>
              <p:nvPr/>
            </p:nvSpPr>
            <p:spPr>
              <a:xfrm>
                <a:off x="292608" y="5183544"/>
                <a:ext cx="25328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E953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sSub>
                      <m:sSubPr>
                        <m:ctrlP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E9532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E95326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95326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E9532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E9532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E95326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E95326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rgbClr val="E9532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222FD2-6991-47EA-8A09-DAE39700E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" y="5183544"/>
                <a:ext cx="253287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8F58B-A604-4BAE-AE6F-9A60312470EB}"/>
                  </a:ext>
                </a:extLst>
              </p:cNvPr>
              <p:cNvSpPr txBox="1"/>
              <p:nvPr/>
            </p:nvSpPr>
            <p:spPr>
              <a:xfrm>
                <a:off x="332392" y="6137170"/>
                <a:ext cx="4713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8F58B-A604-4BAE-AE6F-9A6031247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92" y="6137170"/>
                <a:ext cx="4713663" cy="276999"/>
              </a:xfrm>
              <a:prstGeom prst="rect">
                <a:avLst/>
              </a:prstGeom>
              <a:blipFill>
                <a:blip r:embed="rId8"/>
                <a:stretch>
                  <a:fillRect l="-77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2182D8-307C-4700-8020-8904C802972C}"/>
              </a:ext>
            </a:extLst>
          </p:cNvPr>
          <p:cNvSpPr txBox="1"/>
          <p:nvPr/>
        </p:nvSpPr>
        <p:spPr>
          <a:xfrm>
            <a:off x="292608" y="2001623"/>
            <a:ext cx="199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MC return: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0387B-62F2-4E96-946E-73DACCFED657}"/>
              </a:ext>
            </a:extLst>
          </p:cNvPr>
          <p:cNvSpPr txBox="1"/>
          <p:nvPr/>
        </p:nvSpPr>
        <p:spPr>
          <a:xfrm>
            <a:off x="292607" y="2862127"/>
            <a:ext cx="199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TD return: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5D9D19-9400-474B-B6B4-C2EEFB98D7A9}"/>
              </a:ext>
            </a:extLst>
          </p:cNvPr>
          <p:cNvSpPr txBox="1"/>
          <p:nvPr/>
        </p:nvSpPr>
        <p:spPr>
          <a:xfrm>
            <a:off x="284349" y="3723783"/>
            <a:ext cx="316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A34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Two step TD return: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1C56BA-C62D-4540-A002-7D6F18B1C1F8}"/>
              </a:ext>
            </a:extLst>
          </p:cNvPr>
          <p:cNvSpPr txBox="1"/>
          <p:nvPr/>
        </p:nvSpPr>
        <p:spPr>
          <a:xfrm>
            <a:off x="292607" y="4567679"/>
            <a:ext cx="316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E95326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E9532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-step TD return: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D1D4A0-37AD-4D4E-BABE-B84204AF3E3B}"/>
              </a:ext>
            </a:extLst>
          </p:cNvPr>
          <p:cNvSpPr txBox="1"/>
          <p:nvPr/>
        </p:nvSpPr>
        <p:spPr>
          <a:xfrm>
            <a:off x="284586" y="5763625"/>
            <a:ext cx="643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State-value function using </a:t>
            </a:r>
            <a:r>
              <a:rPr lang="en-US" sz="20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-step TD return:</a:t>
            </a:r>
          </a:p>
        </p:txBody>
      </p:sp>
    </p:spTree>
    <p:extLst>
      <p:ext uri="{BB962C8B-B14F-4D97-AF65-F5344CB8AC3E}">
        <p14:creationId xmlns:p14="http://schemas.microsoft.com/office/powerpoint/2010/main" val="197535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C6B23-48B0-46F2-A233-1B6A4B688492}"/>
              </a:ext>
            </a:extLst>
          </p:cNvPr>
          <p:cNvCxnSpPr>
            <a:cxnSpLocks/>
          </p:cNvCxnSpPr>
          <p:nvPr/>
        </p:nvCxnSpPr>
        <p:spPr>
          <a:xfrm>
            <a:off x="925949" y="4167893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90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337C0D-7721-45D2-8A9C-B6778087BD89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337C0D-7721-45D2-8A9C-B6778087B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6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C6B23-48B0-46F2-A233-1B6A4B688492}"/>
              </a:ext>
            </a:extLst>
          </p:cNvPr>
          <p:cNvCxnSpPr>
            <a:cxnSpLocks/>
          </p:cNvCxnSpPr>
          <p:nvPr/>
        </p:nvCxnSpPr>
        <p:spPr>
          <a:xfrm>
            <a:off x="925949" y="4392481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91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98D39-9B22-4A6B-81F3-8F79BE410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3EFB3-457B-450E-BE39-259DFBD96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FAD8-6B7C-4072-875A-59F3887F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BA01C4-6D30-45FD-974D-8BCC8A84A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-step TD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7590B-4AE3-4316-9F8F-5734AD08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22" y="1188207"/>
            <a:ext cx="8002397" cy="5331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/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1261B00-CE44-4DE5-B126-81BA669C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9" y="258094"/>
                <a:ext cx="561253" cy="51710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9E92C-6A52-4B7E-8519-AD7C7F9D4674}"/>
              </a:ext>
            </a:extLst>
          </p:cNvPr>
          <p:cNvCxnSpPr>
            <a:stCxn id="8" idx="4"/>
          </p:cNvCxnSpPr>
          <p:nvPr/>
        </p:nvCxnSpPr>
        <p:spPr>
          <a:xfrm flipH="1">
            <a:off x="8903524" y="775203"/>
            <a:ext cx="854492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C336BF-9158-4307-9F0A-A4902EFE6C20}"/>
              </a:ext>
            </a:extLst>
          </p:cNvPr>
          <p:cNvCxnSpPr>
            <a:cxnSpLocks/>
          </p:cNvCxnSpPr>
          <p:nvPr/>
        </p:nvCxnSpPr>
        <p:spPr>
          <a:xfrm flipH="1">
            <a:off x="9758015" y="775203"/>
            <a:ext cx="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7B0CB2-9088-419A-A07B-DF5D9EBDAF97}"/>
              </a:ext>
            </a:extLst>
          </p:cNvPr>
          <p:cNvCxnSpPr>
            <a:cxnSpLocks/>
          </p:cNvCxnSpPr>
          <p:nvPr/>
        </p:nvCxnSpPr>
        <p:spPr>
          <a:xfrm>
            <a:off x="9743478" y="775203"/>
            <a:ext cx="768571" cy="3909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E23CBA9-280A-4106-99B5-BC7AA0C1864A}"/>
              </a:ext>
            </a:extLst>
          </p:cNvPr>
          <p:cNvSpPr/>
          <p:nvPr/>
        </p:nvSpPr>
        <p:spPr>
          <a:xfrm>
            <a:off x="8827183" y="1175897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2BAB9D-511A-4625-BADB-F07CC152CC50}"/>
              </a:ext>
            </a:extLst>
          </p:cNvPr>
          <p:cNvSpPr/>
          <p:nvPr/>
        </p:nvSpPr>
        <p:spPr>
          <a:xfrm>
            <a:off x="9687054" y="1166188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06867-A5E1-4592-B10A-823EB5897CB0}"/>
              </a:ext>
            </a:extLst>
          </p:cNvPr>
          <p:cNvSpPr/>
          <p:nvPr/>
        </p:nvSpPr>
        <p:spPr>
          <a:xfrm>
            <a:off x="10487174" y="1158913"/>
            <a:ext cx="152681" cy="140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/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848626-FD0E-4040-8359-6575091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431" y="959525"/>
                <a:ext cx="1040734" cy="276999"/>
              </a:xfrm>
              <a:prstGeom prst="rect">
                <a:avLst/>
              </a:prstGeom>
              <a:blipFill>
                <a:blip r:embed="rId4"/>
                <a:stretch>
                  <a:fillRect l="-1754" t="-2174" r="-701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/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00" b="1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ADBB38-6AEC-4D98-8AD8-35309CAE4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88" y="1822032"/>
                <a:ext cx="561253" cy="51710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AC7430-7C21-4585-B78E-3CFCF60BB524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10563515" y="1299585"/>
            <a:ext cx="0" cy="5224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337C0D-7721-45D2-8A9C-B6778087BD89}"/>
                  </a:ext>
                </a:extLst>
              </p:cNvPr>
              <p:cNvSpPr txBox="1"/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337C0D-7721-45D2-8A9C-B6778087B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514" y="1390778"/>
                <a:ext cx="503792" cy="276999"/>
              </a:xfrm>
              <a:prstGeom prst="rect">
                <a:avLst/>
              </a:prstGeom>
              <a:blipFill>
                <a:blip r:embed="rId6"/>
                <a:stretch>
                  <a:fillRect l="-10843" r="-36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6C6B23-48B0-46F2-A233-1B6A4B688492}"/>
              </a:ext>
            </a:extLst>
          </p:cNvPr>
          <p:cNvCxnSpPr>
            <a:cxnSpLocks/>
          </p:cNvCxnSpPr>
          <p:nvPr/>
        </p:nvCxnSpPr>
        <p:spPr>
          <a:xfrm>
            <a:off x="925949" y="4649153"/>
            <a:ext cx="463296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56962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Amadeus (widescreen).potx" id="{FB267625-D5B7-4E09-8E92-922F52883EF2}" vid="{23EE970C-F3EA-4B4D-BC2C-F791D55723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0" ma:contentTypeDescription="Create a new document." ma:contentTypeScope="" ma:versionID="9d7bdd6b50941abba42762e5b1778e32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6b318102f8dbdd92b86c9e24dc0e314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7B451-0952-4FF0-9690-6D0EFA05B6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D4E998-4BFB-45F0-9A03-0D4E10CB17A1}">
  <ds:schemaRefs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863ffbe9-4345-432b-b198-5c099e93cc2b"/>
    <ds:schemaRef ds:uri="http://schemas.openxmlformats.org/package/2006/metadata/core-properties"/>
    <ds:schemaRef ds:uri="ae0fb89c-6dd4-400e-9d3f-26a41a53de2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742A5D-1DE0-4682-BC80-9E78A81FDC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Widescreen format</Template>
  <TotalTime>0</TotalTime>
  <Words>2235</Words>
  <Application>Microsoft Office PowerPoint</Application>
  <PresentationFormat>Widescreen</PresentationFormat>
  <Paragraphs>514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Lucida Grande</vt:lpstr>
      <vt:lpstr>Times New Roman</vt:lpstr>
      <vt:lpstr>Restricted_PPT_template widescreen</vt:lpstr>
      <vt:lpstr>RL Novels</vt:lpstr>
      <vt:lpstr>Review</vt:lpstr>
      <vt:lpstr>Review</vt:lpstr>
      <vt:lpstr>Review</vt:lpstr>
      <vt:lpstr>Review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Prediction</vt:lpstr>
      <vt:lpstr>n-step Control</vt:lpstr>
      <vt:lpstr>n-step Control</vt:lpstr>
      <vt:lpstr>n-step Control</vt:lpstr>
      <vt:lpstr>n-step Control</vt:lpstr>
      <vt:lpstr>n-step Control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n-step Off-policy Learning</vt:lpstr>
      <vt:lpstr>A Unified View of RL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2019-11-25T08:45:46Z</dcterms:created>
  <dcterms:modified xsi:type="dcterms:W3CDTF">2021-01-21T11:07:44Z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44a7de00-1af5-4aea-bfb6-a2a9a8630d29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d2db9220-a04a-4f06-aab9-80cbe5287fb3_Enabled">
    <vt:lpwstr>True</vt:lpwstr>
  </property>
  <property fmtid="{D5CDD505-2E9C-101B-9397-08002B2CF9AE}" pid="6" name="MSIP_Label_d2db9220-a04a-4f06-aab9-80cbe5287fb3_SiteId">
    <vt:lpwstr>b3f4f7c2-72ce-4192-aba4-d6c7719b5766</vt:lpwstr>
  </property>
  <property fmtid="{D5CDD505-2E9C-101B-9397-08002B2CF9AE}" pid="7" name="MSIP_Label_d2db9220-a04a-4f06-aab9-80cbe5287fb3_Owner">
    <vt:lpwstr>giovanni.gattipinheiro@amadeus.com</vt:lpwstr>
  </property>
  <property fmtid="{D5CDD505-2E9C-101B-9397-08002B2CF9AE}" pid="8" name="MSIP_Label_d2db9220-a04a-4f06-aab9-80cbe5287fb3_SetDate">
    <vt:lpwstr>2019-11-25T08:45:53.0016199Z</vt:lpwstr>
  </property>
  <property fmtid="{D5CDD505-2E9C-101B-9397-08002B2CF9AE}" pid="9" name="MSIP_Label_d2db9220-a04a-4f06-aab9-80cbe5287fb3_Name">
    <vt:lpwstr>Restricted</vt:lpwstr>
  </property>
  <property fmtid="{D5CDD505-2E9C-101B-9397-08002B2CF9AE}" pid="10" name="MSIP_Label_d2db9220-a04a-4f06-aab9-80cbe5287fb3_Application">
    <vt:lpwstr>Microsoft Azure Information Protection</vt:lpwstr>
  </property>
  <property fmtid="{D5CDD505-2E9C-101B-9397-08002B2CF9AE}" pid="11" name="MSIP_Label_d2db9220-a04a-4f06-aab9-80cbe5287fb3_ActionId">
    <vt:lpwstr>0cfc374b-0f04-42ca-a7c9-2a050d8378cb</vt:lpwstr>
  </property>
  <property fmtid="{D5CDD505-2E9C-101B-9397-08002B2CF9AE}" pid="12" name="MSIP_Label_d2db9220-a04a-4f06-aab9-80cbe5287fb3_Extended_MSFT_Method">
    <vt:lpwstr>Automatic</vt:lpwstr>
  </property>
  <property fmtid="{D5CDD505-2E9C-101B-9397-08002B2CF9AE}" pid="13" name="Sensitivity">
    <vt:lpwstr>Restricted</vt:lpwstr>
  </property>
  <property fmtid="{D5CDD505-2E9C-101B-9397-08002B2CF9AE}" pid="14" name="ContentTypeId">
    <vt:lpwstr>0x010100DB03466E646450408DDEC14E59D7052B</vt:lpwstr>
  </property>
</Properties>
</file>